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Default Extension="wmf" ContentType="image/x-wmf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0"/>
  </p:notesMasterIdLst>
  <p:handoutMasterIdLst>
    <p:handoutMasterId r:id="rId271"/>
  </p:handoutMasterIdLst>
  <p:sldIdLst>
    <p:sldId id="256" r:id="rId2"/>
    <p:sldId id="803" r:id="rId3"/>
    <p:sldId id="804" r:id="rId4"/>
    <p:sldId id="805" r:id="rId5"/>
    <p:sldId id="806" r:id="rId6"/>
    <p:sldId id="807" r:id="rId7"/>
    <p:sldId id="808" r:id="rId8"/>
    <p:sldId id="809" r:id="rId9"/>
    <p:sldId id="810" r:id="rId10"/>
    <p:sldId id="811" r:id="rId11"/>
    <p:sldId id="812" r:id="rId12"/>
    <p:sldId id="813" r:id="rId13"/>
    <p:sldId id="814" r:id="rId14"/>
    <p:sldId id="815" r:id="rId15"/>
    <p:sldId id="816" r:id="rId16"/>
    <p:sldId id="817" r:id="rId17"/>
    <p:sldId id="818" r:id="rId18"/>
    <p:sldId id="819" r:id="rId19"/>
    <p:sldId id="820" r:id="rId20"/>
    <p:sldId id="821" r:id="rId21"/>
    <p:sldId id="822" r:id="rId22"/>
    <p:sldId id="823" r:id="rId23"/>
    <p:sldId id="826" r:id="rId24"/>
    <p:sldId id="827" r:id="rId25"/>
    <p:sldId id="828" r:id="rId26"/>
    <p:sldId id="829" r:id="rId27"/>
    <p:sldId id="830" r:id="rId28"/>
    <p:sldId id="831" r:id="rId29"/>
    <p:sldId id="832" r:id="rId30"/>
    <p:sldId id="833" r:id="rId31"/>
    <p:sldId id="834" r:id="rId32"/>
    <p:sldId id="835" r:id="rId33"/>
    <p:sldId id="836" r:id="rId34"/>
    <p:sldId id="837" r:id="rId35"/>
    <p:sldId id="838" r:id="rId36"/>
    <p:sldId id="839" r:id="rId37"/>
    <p:sldId id="840" r:id="rId38"/>
    <p:sldId id="841" r:id="rId39"/>
    <p:sldId id="1018" r:id="rId40"/>
    <p:sldId id="1019" r:id="rId41"/>
    <p:sldId id="293" r:id="rId42"/>
    <p:sldId id="289" r:id="rId43"/>
    <p:sldId id="360" r:id="rId44"/>
    <p:sldId id="364" r:id="rId45"/>
    <p:sldId id="369" r:id="rId46"/>
    <p:sldId id="370" r:id="rId47"/>
    <p:sldId id="368" r:id="rId48"/>
    <p:sldId id="365" r:id="rId49"/>
    <p:sldId id="363" r:id="rId50"/>
    <p:sldId id="367" r:id="rId51"/>
    <p:sldId id="387" r:id="rId52"/>
    <p:sldId id="388" r:id="rId53"/>
    <p:sldId id="362" r:id="rId54"/>
    <p:sldId id="290" r:id="rId55"/>
    <p:sldId id="400" r:id="rId56"/>
    <p:sldId id="402" r:id="rId57"/>
    <p:sldId id="403" r:id="rId58"/>
    <p:sldId id="401" r:id="rId59"/>
    <p:sldId id="394" r:id="rId60"/>
    <p:sldId id="269" r:id="rId61"/>
    <p:sldId id="404" r:id="rId62"/>
    <p:sldId id="406" r:id="rId63"/>
    <p:sldId id="409" r:id="rId64"/>
    <p:sldId id="408" r:id="rId65"/>
    <p:sldId id="411" r:id="rId66"/>
    <p:sldId id="421" r:id="rId67"/>
    <p:sldId id="422" r:id="rId68"/>
    <p:sldId id="1020" r:id="rId69"/>
    <p:sldId id="1021" r:id="rId70"/>
    <p:sldId id="1022" r:id="rId71"/>
    <p:sldId id="795" r:id="rId72"/>
    <p:sldId id="796" r:id="rId73"/>
    <p:sldId id="1023" r:id="rId74"/>
    <p:sldId id="799" r:id="rId75"/>
    <p:sldId id="413" r:id="rId76"/>
    <p:sldId id="530" r:id="rId77"/>
    <p:sldId id="415" r:id="rId78"/>
    <p:sldId id="420" r:id="rId79"/>
    <p:sldId id="440" r:id="rId80"/>
    <p:sldId id="445" r:id="rId81"/>
    <p:sldId id="444" r:id="rId82"/>
    <p:sldId id="443" r:id="rId83"/>
    <p:sldId id="531" r:id="rId84"/>
    <p:sldId id="416" r:id="rId85"/>
    <p:sldId id="417" r:id="rId86"/>
    <p:sldId id="419" r:id="rId87"/>
    <p:sldId id="802" r:id="rId88"/>
    <p:sldId id="407" r:id="rId89"/>
    <p:sldId id="405" r:id="rId90"/>
    <p:sldId id="450" r:id="rId91"/>
    <p:sldId id="271" r:id="rId92"/>
    <p:sldId id="773" r:id="rId93"/>
    <p:sldId id="700" r:id="rId94"/>
    <p:sldId id="790" r:id="rId95"/>
    <p:sldId id="775" r:id="rId96"/>
    <p:sldId id="776" r:id="rId97"/>
    <p:sldId id="777" r:id="rId98"/>
    <p:sldId id="778" r:id="rId99"/>
    <p:sldId id="791" r:id="rId100"/>
    <p:sldId id="779" r:id="rId101"/>
    <p:sldId id="780" r:id="rId102"/>
    <p:sldId id="870" r:id="rId103"/>
    <p:sldId id="782" r:id="rId104"/>
    <p:sldId id="783" r:id="rId105"/>
    <p:sldId id="784" r:id="rId106"/>
    <p:sldId id="785" r:id="rId107"/>
    <p:sldId id="786" r:id="rId108"/>
    <p:sldId id="787" r:id="rId109"/>
    <p:sldId id="788" r:id="rId110"/>
    <p:sldId id="789" r:id="rId111"/>
    <p:sldId id="792" r:id="rId112"/>
    <p:sldId id="684" r:id="rId113"/>
    <p:sldId id="902" r:id="rId114"/>
    <p:sldId id="903" r:id="rId115"/>
    <p:sldId id="904" r:id="rId116"/>
    <p:sldId id="905" r:id="rId117"/>
    <p:sldId id="906" r:id="rId118"/>
    <p:sldId id="907" r:id="rId119"/>
    <p:sldId id="908" r:id="rId120"/>
    <p:sldId id="909" r:id="rId121"/>
    <p:sldId id="910" r:id="rId122"/>
    <p:sldId id="911" r:id="rId123"/>
    <p:sldId id="912" r:id="rId124"/>
    <p:sldId id="913" r:id="rId125"/>
    <p:sldId id="914" r:id="rId126"/>
    <p:sldId id="915" r:id="rId127"/>
    <p:sldId id="916" r:id="rId128"/>
    <p:sldId id="917" r:id="rId129"/>
    <p:sldId id="918" r:id="rId130"/>
    <p:sldId id="919" r:id="rId131"/>
    <p:sldId id="920" r:id="rId132"/>
    <p:sldId id="921" r:id="rId133"/>
    <p:sldId id="922" r:id="rId134"/>
    <p:sldId id="923" r:id="rId135"/>
    <p:sldId id="924" r:id="rId136"/>
    <p:sldId id="925" r:id="rId137"/>
    <p:sldId id="926" r:id="rId138"/>
    <p:sldId id="927" r:id="rId139"/>
    <p:sldId id="928" r:id="rId140"/>
    <p:sldId id="929" r:id="rId141"/>
    <p:sldId id="930" r:id="rId142"/>
    <p:sldId id="931" r:id="rId143"/>
    <p:sldId id="932" r:id="rId144"/>
    <p:sldId id="933" r:id="rId145"/>
    <p:sldId id="934" r:id="rId146"/>
    <p:sldId id="935" r:id="rId147"/>
    <p:sldId id="291" r:id="rId148"/>
    <p:sldId id="454" r:id="rId149"/>
    <p:sldId id="452" r:id="rId150"/>
    <p:sldId id="457" r:id="rId151"/>
    <p:sldId id="453" r:id="rId152"/>
    <p:sldId id="458" r:id="rId153"/>
    <p:sldId id="461" r:id="rId154"/>
    <p:sldId id="460" r:id="rId155"/>
    <p:sldId id="459" r:id="rId156"/>
    <p:sldId id="462" r:id="rId157"/>
    <p:sldId id="532" r:id="rId158"/>
    <p:sldId id="533" r:id="rId159"/>
    <p:sldId id="608" r:id="rId160"/>
    <p:sldId id="1026" r:id="rId161"/>
    <p:sldId id="1030" r:id="rId162"/>
    <p:sldId id="1027" r:id="rId163"/>
    <p:sldId id="1034" r:id="rId164"/>
    <p:sldId id="1028" r:id="rId165"/>
    <p:sldId id="1031" r:id="rId166"/>
    <p:sldId id="1029" r:id="rId167"/>
    <p:sldId id="1032" r:id="rId168"/>
    <p:sldId id="1025" r:id="rId169"/>
    <p:sldId id="609" r:id="rId170"/>
    <p:sldId id="611" r:id="rId171"/>
    <p:sldId id="943" r:id="rId172"/>
    <p:sldId id="612" r:id="rId173"/>
    <p:sldId id="984" r:id="rId174"/>
    <p:sldId id="613" r:id="rId175"/>
    <p:sldId id="614" r:id="rId176"/>
    <p:sldId id="615" r:id="rId177"/>
    <p:sldId id="616" r:id="rId178"/>
    <p:sldId id="619" r:id="rId179"/>
    <p:sldId id="618" r:id="rId180"/>
    <p:sldId id="944" r:id="rId181"/>
    <p:sldId id="945" r:id="rId182"/>
    <p:sldId id="620" r:id="rId183"/>
    <p:sldId id="946" r:id="rId184"/>
    <p:sldId id="947" r:id="rId185"/>
    <p:sldId id="948" r:id="rId186"/>
    <p:sldId id="625" r:id="rId187"/>
    <p:sldId id="985" r:id="rId188"/>
    <p:sldId id="624" r:id="rId189"/>
    <p:sldId id="628" r:id="rId190"/>
    <p:sldId id="629" r:id="rId191"/>
    <p:sldId id="630" r:id="rId192"/>
    <p:sldId id="736" r:id="rId193"/>
    <p:sldId id="737" r:id="rId194"/>
    <p:sldId id="740" r:id="rId195"/>
    <p:sldId id="978" r:id="rId196"/>
    <p:sldId id="977" r:id="rId197"/>
    <p:sldId id="979" r:id="rId198"/>
    <p:sldId id="987" r:id="rId199"/>
    <p:sldId id="988" r:id="rId200"/>
    <p:sldId id="991" r:id="rId201"/>
    <p:sldId id="993" r:id="rId202"/>
    <p:sldId id="990" r:id="rId203"/>
    <p:sldId id="980" r:id="rId204"/>
    <p:sldId id="982" r:id="rId205"/>
    <p:sldId id="981" r:id="rId206"/>
    <p:sldId id="756" r:id="rId207"/>
    <p:sldId id="983" r:id="rId208"/>
    <p:sldId id="1001" r:id="rId209"/>
    <p:sldId id="998" r:id="rId210"/>
    <p:sldId id="999" r:id="rId211"/>
    <p:sldId id="1000" r:id="rId212"/>
    <p:sldId id="755" r:id="rId213"/>
    <p:sldId id="760" r:id="rId214"/>
    <p:sldId id="1002" r:id="rId215"/>
    <p:sldId id="975" r:id="rId216"/>
    <p:sldId id="763" r:id="rId217"/>
    <p:sldId id="766" r:id="rId218"/>
    <p:sldId id="1024" r:id="rId219"/>
    <p:sldId id="994" r:id="rId220"/>
    <p:sldId id="995" r:id="rId221"/>
    <p:sldId id="949" r:id="rId222"/>
    <p:sldId id="950" r:id="rId223"/>
    <p:sldId id="951" r:id="rId224"/>
    <p:sldId id="952" r:id="rId225"/>
    <p:sldId id="953" r:id="rId226"/>
    <p:sldId id="954" r:id="rId227"/>
    <p:sldId id="955" r:id="rId228"/>
    <p:sldId id="956" r:id="rId229"/>
    <p:sldId id="957" r:id="rId230"/>
    <p:sldId id="958" r:id="rId231"/>
    <p:sldId id="959" r:id="rId232"/>
    <p:sldId id="960" r:id="rId233"/>
    <p:sldId id="961" r:id="rId234"/>
    <p:sldId id="962" r:id="rId235"/>
    <p:sldId id="963" r:id="rId236"/>
    <p:sldId id="1013" r:id="rId237"/>
    <p:sldId id="964" r:id="rId238"/>
    <p:sldId id="965" r:id="rId239"/>
    <p:sldId id="966" r:id="rId240"/>
    <p:sldId id="967" r:id="rId241"/>
    <p:sldId id="1016" r:id="rId242"/>
    <p:sldId id="968" r:id="rId243"/>
    <p:sldId id="1017" r:id="rId244"/>
    <p:sldId id="969" r:id="rId245"/>
    <p:sldId id="970" r:id="rId246"/>
    <p:sldId id="971" r:id="rId247"/>
    <p:sldId id="1014" r:id="rId248"/>
    <p:sldId id="874" r:id="rId249"/>
    <p:sldId id="875" r:id="rId250"/>
    <p:sldId id="1008" r:id="rId251"/>
    <p:sldId id="1011" r:id="rId252"/>
    <p:sldId id="1012" r:id="rId253"/>
    <p:sldId id="1010" r:id="rId254"/>
    <p:sldId id="1009" r:id="rId255"/>
    <p:sldId id="891" r:id="rId256"/>
    <p:sldId id="892" r:id="rId257"/>
    <p:sldId id="894" r:id="rId258"/>
    <p:sldId id="1007" r:id="rId259"/>
    <p:sldId id="895" r:id="rId260"/>
    <p:sldId id="896" r:id="rId261"/>
    <p:sldId id="899" r:id="rId262"/>
    <p:sldId id="900" r:id="rId263"/>
    <p:sldId id="1006" r:id="rId264"/>
    <p:sldId id="938" r:id="rId265"/>
    <p:sldId id="940" r:id="rId266"/>
    <p:sldId id="939" r:id="rId267"/>
    <p:sldId id="385" r:id="rId268"/>
    <p:sldId id="942" r:id="rId269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>
        <p:scale>
          <a:sx n="50" d="100"/>
          <a:sy n="50" d="100"/>
        </p:scale>
        <p:origin x="36" y="-10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7.wmf"/><Relationship Id="rId4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image" Target="../media/image122.wmf"/><Relationship Id="rId7" Type="http://schemas.openxmlformats.org/officeDocument/2006/relationships/image" Target="../media/image126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9" Type="http://schemas.openxmlformats.org/officeDocument/2006/relationships/image" Target="../media/image12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1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2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52</a:t>
            </a:fld>
            <a:endParaRPr lang="pt-P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175</a:t>
            </a:fld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1 objecto e 2 obje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780000" y="6156000"/>
            <a:ext cx="2808312" cy="504000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80000" y="6156000"/>
            <a:ext cx="720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‹#›</a:t>
            </a:fld>
            <a:endParaRPr lang="pt-PT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588224" y="6156000"/>
            <a:ext cx="1656000" cy="504000"/>
          </a:xfrm>
          <a:prstGeom prst="rect">
            <a:avLst/>
          </a:prstGeom>
          <a:ln/>
        </p:spPr>
        <p:txBody>
          <a:bodyPr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Humnst777 BT"/>
              </a:defRPr>
            </a:lvl1pPr>
          </a:lstStyle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31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nf.pt/portal" TargetMode="Externa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46.bin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5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6.bin"/><Relationship Id="rId5" Type="http://schemas.openxmlformats.org/officeDocument/2006/relationships/oleObject" Target="../embeddings/oleObject65.bin"/><Relationship Id="rId4" Type="http://schemas.openxmlformats.org/officeDocument/2006/relationships/oleObject" Target="../embeddings/oleObject64.bin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oleObject" Target="../embeddings/oleObject70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76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5" Type="http://schemas.openxmlformats.org/officeDocument/2006/relationships/oleObject" Target="../embeddings/oleObject79.bin"/><Relationship Id="rId4" Type="http://schemas.openxmlformats.org/officeDocument/2006/relationships/oleObject" Target="../embeddings/oleObject78.bin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81.bin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83.bin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87.bin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6.bin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5.bin"/><Relationship Id="rId9" Type="http://schemas.openxmlformats.org/officeDocument/2006/relationships/oleObject" Target="../embeddings/oleObject90.bin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96.bin"/><Relationship Id="rId5" Type="http://schemas.openxmlformats.org/officeDocument/2006/relationships/oleObject" Target="../embeddings/oleObject95.bin"/><Relationship Id="rId4" Type="http://schemas.openxmlformats.org/officeDocument/2006/relationships/oleObject" Target="../embeddings/oleObject94.bin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99.bin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101.bin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apid-i.com/content/view/181/190/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6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3" name="Text Box 58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4400" b="1" dirty="0">
                <a:solidFill>
                  <a:schemeClr val="bg2"/>
                </a:solidFill>
                <a:latin typeface="Humnst777 BT" pitchFamily="34" charset="0"/>
              </a:rPr>
              <a:t>Introdução ao </a:t>
            </a:r>
            <a:r>
              <a:rPr lang="pt-PT" sz="4400" b="1" i="1" dirty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4400" b="1" i="1" dirty="0" err="1">
                <a:solidFill>
                  <a:schemeClr val="bg2"/>
                </a:solidFill>
                <a:latin typeface="Humnst777 BT" pitchFamily="34" charset="0"/>
              </a:rPr>
              <a:t>Mining</a:t>
            </a:r>
            <a:endParaRPr lang="pt-PT" sz="44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3 </a:t>
            </a: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a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6 </a:t>
            </a: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de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julho de 2017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72927" y="4077072"/>
            <a:ext cx="2366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Campos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Conceição Ferreira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8212" y="2636912"/>
            <a:ext cx="7489775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Seleção</a:t>
            </a:r>
          </a:p>
          <a:p>
            <a:pPr marL="355600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Pré-processamento</a:t>
            </a:r>
          </a:p>
          <a:p>
            <a:pPr marL="355600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Transformação</a:t>
            </a:r>
          </a:p>
          <a:p>
            <a:pPr marL="355600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endParaRPr lang="pt-PT" sz="2200" i="1" dirty="0" smtClean="0">
              <a:solidFill>
                <a:schemeClr val="tx1"/>
              </a:solidFill>
              <a:latin typeface="Humnst777 BT"/>
            </a:endParaRPr>
          </a:p>
          <a:p>
            <a:pPr marL="355600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Interpretação e Avaliação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Etapas do Processo de Extração de Conhecimento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Validação Cruzad</a:t>
            </a: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a</a:t>
            </a:r>
          </a:p>
          <a:p>
            <a:pPr>
              <a:spcBef>
                <a:spcPct val="0"/>
              </a:spcBef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(o mais usado, geralmente com k=10)</a:t>
            </a:r>
            <a:endParaRPr lang="pt-PT" sz="1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56"/>
          <p:cNvGrpSpPr/>
          <p:nvPr/>
        </p:nvGrpSpPr>
        <p:grpSpPr>
          <a:xfrm>
            <a:off x="395536" y="2546900"/>
            <a:ext cx="8568952" cy="3402380"/>
            <a:chOff x="395536" y="2708920"/>
            <a:chExt cx="8640960" cy="3402380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59832" y="5085184"/>
              <a:ext cx="504056" cy="45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7447" y="5373216"/>
              <a:ext cx="504056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1" name="Oval 90"/>
            <p:cNvSpPr/>
            <p:nvPr/>
          </p:nvSpPr>
          <p:spPr bwMode="auto">
            <a:xfrm>
              <a:off x="4244160" y="2996952"/>
              <a:ext cx="1089076" cy="2628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pic>
          <p:nvPicPr>
            <p:cNvPr id="8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31840" y="4149080"/>
              <a:ext cx="504056" cy="401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82221" y="3212976"/>
              <a:ext cx="508292" cy="45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93025" y="3717032"/>
              <a:ext cx="45239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446336" y="2802359"/>
              <a:ext cx="71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dados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737417" y="3571651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2" name="AutoShape 10"/>
            <p:cNvCxnSpPr>
              <a:cxnSpLocks noChangeShapeType="1"/>
              <a:stCxn id="11" idx="3"/>
              <a:endCxn id="14" idx="0"/>
            </p:cNvCxnSpPr>
            <p:nvPr/>
          </p:nvCxnSpPr>
          <p:spPr bwMode="auto">
            <a:xfrm flipH="1">
              <a:off x="6594542" y="3755801"/>
              <a:ext cx="185738" cy="176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1"/>
            <p:cNvCxnSpPr>
              <a:cxnSpLocks noChangeShapeType="1"/>
              <a:stCxn id="11" idx="5"/>
              <a:endCxn id="17" idx="0"/>
            </p:cNvCxnSpPr>
            <p:nvPr/>
          </p:nvCxnSpPr>
          <p:spPr bwMode="auto">
            <a:xfrm>
              <a:off x="6981892" y="3755801"/>
              <a:ext cx="188913" cy="176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6450080" y="3932014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5" name="AutoShape 13"/>
            <p:cNvCxnSpPr>
              <a:cxnSpLocks noChangeShapeType="1"/>
              <a:stCxn id="14" idx="3"/>
              <a:endCxn id="23" idx="0"/>
            </p:cNvCxnSpPr>
            <p:nvPr/>
          </p:nvCxnSpPr>
          <p:spPr bwMode="auto">
            <a:xfrm flipH="1">
              <a:off x="6378642" y="4116164"/>
              <a:ext cx="11430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14"/>
            <p:cNvCxnSpPr>
              <a:cxnSpLocks noChangeShapeType="1"/>
              <a:stCxn id="14" idx="5"/>
              <a:endCxn id="24" idx="0"/>
            </p:cNvCxnSpPr>
            <p:nvPr/>
          </p:nvCxnSpPr>
          <p:spPr bwMode="auto">
            <a:xfrm>
              <a:off x="6694555" y="4116164"/>
              <a:ext cx="4445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7026342" y="3932014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8" name="AutoShape 16"/>
            <p:cNvCxnSpPr>
              <a:cxnSpLocks noChangeShapeType="1"/>
              <a:stCxn id="17" idx="3"/>
              <a:endCxn id="20" idx="0"/>
            </p:cNvCxnSpPr>
            <p:nvPr/>
          </p:nvCxnSpPr>
          <p:spPr bwMode="auto">
            <a:xfrm flipH="1">
              <a:off x="7026342" y="4116164"/>
              <a:ext cx="42863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7"/>
            <p:cNvCxnSpPr>
              <a:cxnSpLocks noChangeShapeType="1"/>
              <a:stCxn id="17" idx="5"/>
              <a:endCxn id="27" idx="0"/>
            </p:cNvCxnSpPr>
            <p:nvPr/>
          </p:nvCxnSpPr>
          <p:spPr bwMode="auto">
            <a:xfrm>
              <a:off x="7270817" y="4116164"/>
              <a:ext cx="187325" cy="247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6881880" y="4292376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21" name="AutoShape 19"/>
            <p:cNvCxnSpPr>
              <a:cxnSpLocks noChangeShapeType="1"/>
              <a:stCxn id="20" idx="3"/>
              <a:endCxn id="25" idx="0"/>
            </p:cNvCxnSpPr>
            <p:nvPr/>
          </p:nvCxnSpPr>
          <p:spPr bwMode="auto">
            <a:xfrm flipH="1">
              <a:off x="6810442" y="4476526"/>
              <a:ext cx="114300" cy="174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20"/>
            <p:cNvCxnSpPr>
              <a:cxnSpLocks noChangeShapeType="1"/>
              <a:stCxn id="20" idx="5"/>
              <a:endCxn id="26" idx="0"/>
            </p:cNvCxnSpPr>
            <p:nvPr/>
          </p:nvCxnSpPr>
          <p:spPr bwMode="auto">
            <a:xfrm>
              <a:off x="7126355" y="4476526"/>
              <a:ext cx="115887" cy="174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6305617" y="4292376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665980" y="4292376"/>
              <a:ext cx="144462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737417" y="465115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7169217" y="465115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7385117" y="4363814"/>
              <a:ext cx="144463" cy="1444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7242415" y="3573016"/>
              <a:ext cx="179408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modelo de decisão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131840" y="270892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treino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4499992" y="2708920"/>
              <a:ext cx="6014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teste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1339506" y="3933056"/>
              <a:ext cx="568198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1339506" y="4221088"/>
              <a:ext cx="580905" cy="72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6234303" y="5157193"/>
              <a:ext cx="2511740" cy="954107"/>
            </a:xfrm>
            <a:prstGeom prst="rect">
              <a:avLst/>
            </a:prstGeom>
            <a:noFill/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avaliação </a:t>
              </a:r>
              <a:b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</a:br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do </a:t>
              </a:r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modelo através de medidas de média e desvio padrão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Flowchart: Magnetic Disk 42"/>
            <p:cNvSpPr/>
            <p:nvPr/>
          </p:nvSpPr>
          <p:spPr bwMode="auto">
            <a:xfrm>
              <a:off x="395536" y="3140968"/>
              <a:ext cx="936104" cy="2017574"/>
            </a:xfrm>
            <a:prstGeom prst="flowChartMagneticDisk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pic>
          <p:nvPicPr>
            <p:cNvPr id="137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3024" y="4437112"/>
              <a:ext cx="45469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" name="Line 32"/>
            <p:cNvSpPr>
              <a:spLocks noChangeShapeType="1"/>
            </p:cNvSpPr>
            <p:nvPr/>
          </p:nvSpPr>
          <p:spPr bwMode="auto">
            <a:xfrm>
              <a:off x="1339507" y="4221088"/>
              <a:ext cx="640205" cy="4320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pic>
          <p:nvPicPr>
            <p:cNvPr id="13721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97260" y="4077072"/>
              <a:ext cx="45378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54834" y="3501008"/>
              <a:ext cx="504056" cy="45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7447" y="4365104"/>
              <a:ext cx="504056" cy="39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" name="Line 31"/>
            <p:cNvSpPr>
              <a:spLocks noChangeShapeType="1"/>
            </p:cNvSpPr>
            <p:nvPr/>
          </p:nvSpPr>
          <p:spPr bwMode="auto">
            <a:xfrm flipV="1">
              <a:off x="2573929" y="3573016"/>
              <a:ext cx="431443" cy="792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>
              <a:off x="2573929" y="4365104"/>
              <a:ext cx="432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Line 31"/>
            <p:cNvSpPr>
              <a:spLocks noChangeShapeType="1"/>
            </p:cNvSpPr>
            <p:nvPr/>
          </p:nvSpPr>
          <p:spPr bwMode="auto">
            <a:xfrm>
              <a:off x="2573929" y="4365104"/>
              <a:ext cx="435679" cy="648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Line 31"/>
            <p:cNvSpPr>
              <a:spLocks noChangeShapeType="1"/>
            </p:cNvSpPr>
            <p:nvPr/>
          </p:nvSpPr>
          <p:spPr bwMode="auto">
            <a:xfrm>
              <a:off x="7530447" y="4797152"/>
              <a:ext cx="0" cy="288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4" name="Line 31"/>
            <p:cNvSpPr>
              <a:spLocks noChangeShapeType="1"/>
            </p:cNvSpPr>
            <p:nvPr/>
          </p:nvSpPr>
          <p:spPr bwMode="auto">
            <a:xfrm>
              <a:off x="3779912" y="3356992"/>
              <a:ext cx="432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5" name="Line 31"/>
            <p:cNvSpPr>
              <a:spLocks noChangeShapeType="1"/>
            </p:cNvSpPr>
            <p:nvPr/>
          </p:nvSpPr>
          <p:spPr bwMode="auto">
            <a:xfrm>
              <a:off x="3707904" y="4149080"/>
              <a:ext cx="432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6" name="Line 31"/>
            <p:cNvSpPr>
              <a:spLocks noChangeShapeType="1"/>
            </p:cNvSpPr>
            <p:nvPr/>
          </p:nvSpPr>
          <p:spPr bwMode="auto">
            <a:xfrm>
              <a:off x="3707904" y="5301208"/>
              <a:ext cx="432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0" name="Line 33"/>
            <p:cNvSpPr>
              <a:spLocks noChangeShapeType="1"/>
            </p:cNvSpPr>
            <p:nvPr/>
          </p:nvSpPr>
          <p:spPr bwMode="auto">
            <a:xfrm flipV="1">
              <a:off x="5508104" y="3717032"/>
              <a:ext cx="8640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5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1996134" y="3175227"/>
            <a:ext cx="4876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k=3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6731" y="2978948"/>
            <a:ext cx="487317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823572"/>
            <a:ext cx="478246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892260"/>
            <a:ext cx="504055" cy="43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Date Placeholder 6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100</a:t>
            </a:fld>
            <a:endParaRPr lang="pt-PT" dirty="0"/>
          </a:p>
        </p:txBody>
      </p:sp>
      <p:sp>
        <p:nvSpPr>
          <p:cNvPr id="71" name="Footer Placeholder 7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2761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Bootstrap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(mais adequado para amostras pequenas)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755576" y="2492896"/>
            <a:ext cx="7986769" cy="3456384"/>
            <a:chOff x="971600" y="2654915"/>
            <a:chExt cx="7986769" cy="3456384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022400" y="2802359"/>
              <a:ext cx="71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dados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731793" y="3571651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2" name="AutoShape 10"/>
            <p:cNvCxnSpPr>
              <a:cxnSpLocks noChangeShapeType="1"/>
              <a:stCxn id="11" idx="3"/>
              <a:endCxn id="14" idx="0"/>
            </p:cNvCxnSpPr>
            <p:nvPr/>
          </p:nvCxnSpPr>
          <p:spPr bwMode="auto">
            <a:xfrm flipH="1">
              <a:off x="6588125" y="3755933"/>
              <a:ext cx="185748" cy="1760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1"/>
            <p:cNvCxnSpPr>
              <a:cxnSpLocks noChangeShapeType="1"/>
              <a:stCxn id="11" idx="5"/>
              <a:endCxn id="17" idx="0"/>
            </p:cNvCxnSpPr>
            <p:nvPr/>
          </p:nvCxnSpPr>
          <p:spPr bwMode="auto">
            <a:xfrm>
              <a:off x="6977051" y="3755933"/>
              <a:ext cx="120952" cy="1760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6444456" y="3932014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5" name="AutoShape 13"/>
            <p:cNvCxnSpPr>
              <a:cxnSpLocks noChangeShapeType="1"/>
              <a:stCxn id="14" idx="3"/>
              <a:endCxn id="23" idx="0"/>
            </p:cNvCxnSpPr>
            <p:nvPr/>
          </p:nvCxnSpPr>
          <p:spPr bwMode="auto">
            <a:xfrm flipH="1">
              <a:off x="6373018" y="4116164"/>
              <a:ext cx="11430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14"/>
            <p:cNvCxnSpPr>
              <a:cxnSpLocks noChangeShapeType="1"/>
              <a:stCxn id="14" idx="5"/>
              <a:endCxn id="24" idx="0"/>
            </p:cNvCxnSpPr>
            <p:nvPr/>
          </p:nvCxnSpPr>
          <p:spPr bwMode="auto">
            <a:xfrm>
              <a:off x="6688931" y="4116164"/>
              <a:ext cx="4445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954334" y="3932014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8" name="AutoShape 16"/>
            <p:cNvCxnSpPr>
              <a:cxnSpLocks noChangeShapeType="1"/>
              <a:stCxn id="17" idx="3"/>
              <a:endCxn id="20" idx="0"/>
            </p:cNvCxnSpPr>
            <p:nvPr/>
          </p:nvCxnSpPr>
          <p:spPr bwMode="auto">
            <a:xfrm>
              <a:off x="6996414" y="4116296"/>
              <a:ext cx="23511" cy="1760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7"/>
            <p:cNvCxnSpPr>
              <a:cxnSpLocks noChangeShapeType="1"/>
              <a:stCxn id="17" idx="5"/>
              <a:endCxn id="27" idx="0"/>
            </p:cNvCxnSpPr>
            <p:nvPr/>
          </p:nvCxnSpPr>
          <p:spPr bwMode="auto">
            <a:xfrm>
              <a:off x="7198809" y="4116164"/>
              <a:ext cx="187325" cy="247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6876256" y="4292376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21" name="AutoShape 19"/>
            <p:cNvCxnSpPr>
              <a:cxnSpLocks noChangeShapeType="1"/>
              <a:stCxn id="20" idx="3"/>
              <a:endCxn id="25" idx="0"/>
            </p:cNvCxnSpPr>
            <p:nvPr/>
          </p:nvCxnSpPr>
          <p:spPr bwMode="auto">
            <a:xfrm flipH="1">
              <a:off x="6737641" y="4476658"/>
              <a:ext cx="180695" cy="1744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20"/>
            <p:cNvCxnSpPr>
              <a:cxnSpLocks noChangeShapeType="1"/>
              <a:stCxn id="20" idx="5"/>
              <a:endCxn id="26" idx="0"/>
            </p:cNvCxnSpPr>
            <p:nvPr/>
          </p:nvCxnSpPr>
          <p:spPr bwMode="auto">
            <a:xfrm>
              <a:off x="7121513" y="4476658"/>
              <a:ext cx="47928" cy="1744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6299993" y="4292376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660356" y="4292376"/>
              <a:ext cx="144462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665409" y="465115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7097209" y="465115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7313109" y="4363814"/>
              <a:ext cx="144463" cy="1444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7164288" y="3591019"/>
              <a:ext cx="179408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modelo de decisão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131840" y="2654915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treino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4427984" y="2654915"/>
              <a:ext cx="6014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teste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6162295" y="5157192"/>
              <a:ext cx="2664296" cy="954107"/>
            </a:xfrm>
            <a:prstGeom prst="rect">
              <a:avLst/>
            </a:prstGeom>
            <a:noFill/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avaliação </a:t>
              </a:r>
              <a:b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</a:br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do </a:t>
              </a:r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modelo através de medidas de média e desvio padrão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Flowchart: Magnetic Disk 42"/>
            <p:cNvSpPr/>
            <p:nvPr/>
          </p:nvSpPr>
          <p:spPr bwMode="auto">
            <a:xfrm>
              <a:off x="971600" y="3140968"/>
              <a:ext cx="936104" cy="2017574"/>
            </a:xfrm>
            <a:prstGeom prst="flowChartMagneticDisk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pic>
          <p:nvPicPr>
            <p:cNvPr id="5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03848" y="3140968"/>
              <a:ext cx="515588" cy="447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03848" y="3951059"/>
              <a:ext cx="515588" cy="447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3086963"/>
              <a:ext cx="595004" cy="471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" name="Line 31"/>
            <p:cNvSpPr>
              <a:spLocks noChangeShapeType="1"/>
            </p:cNvSpPr>
            <p:nvPr/>
          </p:nvSpPr>
          <p:spPr bwMode="auto">
            <a:xfrm flipV="1">
              <a:off x="2051720" y="3428999"/>
              <a:ext cx="792088" cy="66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>
              <a:off x="2051720" y="4167083"/>
              <a:ext cx="792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7" name="Line 31"/>
            <p:cNvSpPr>
              <a:spLocks noChangeShapeType="1"/>
            </p:cNvSpPr>
            <p:nvPr/>
          </p:nvSpPr>
          <p:spPr bwMode="auto">
            <a:xfrm>
              <a:off x="2051720" y="4671139"/>
              <a:ext cx="864096" cy="4140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9" name="Line 31"/>
            <p:cNvSpPr>
              <a:spLocks noChangeShapeType="1"/>
            </p:cNvSpPr>
            <p:nvPr/>
          </p:nvSpPr>
          <p:spPr bwMode="auto">
            <a:xfrm>
              <a:off x="7458439" y="4797152"/>
              <a:ext cx="0" cy="288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pic>
          <p:nvPicPr>
            <p:cNvPr id="4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03848" y="5069358"/>
              <a:ext cx="515588" cy="447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3927010"/>
              <a:ext cx="576064" cy="456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81052" y="5064142"/>
              <a:ext cx="595004" cy="4710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0" name="Oval 49"/>
            <p:cNvSpPr/>
            <p:nvPr/>
          </p:nvSpPr>
          <p:spPr bwMode="auto">
            <a:xfrm>
              <a:off x="4139952" y="2942947"/>
              <a:ext cx="1296144" cy="2736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 flipV="1">
              <a:off x="5574488" y="3717032"/>
              <a:ext cx="8640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1158018" y="5199583"/>
            <a:ext cx="11817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dirty="0" smtClean="0">
                <a:solidFill>
                  <a:schemeClr val="tx1"/>
                </a:solidFill>
              </a:rPr>
              <a:t>Amostragem </a:t>
            </a:r>
          </a:p>
          <a:p>
            <a:pPr>
              <a:spcBef>
                <a:spcPts val="0"/>
              </a:spcBef>
            </a:pPr>
            <a:r>
              <a:rPr lang="pt-PT" sz="1200" dirty="0" smtClean="0">
                <a:solidFill>
                  <a:schemeClr val="tx1"/>
                </a:solidFill>
              </a:rPr>
              <a:t>com reposição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72" name="Text Box 26"/>
          <p:cNvSpPr txBox="1">
            <a:spLocks noChangeArrowheads="1"/>
          </p:cNvSpPr>
          <p:nvPr/>
        </p:nvSpPr>
        <p:spPr bwMode="auto">
          <a:xfrm>
            <a:off x="3131840" y="4149080"/>
            <a:ext cx="2160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  <a:endParaRPr lang="pt-PT" sz="1000" b="1" dirty="0">
              <a:solidFill>
                <a:schemeClr val="tx1"/>
              </a:solidFill>
            </a:endParaRPr>
          </a:p>
        </p:txBody>
      </p:sp>
      <p:sp>
        <p:nvSpPr>
          <p:cNvPr id="73" name="Text Box 26"/>
          <p:cNvSpPr txBox="1">
            <a:spLocks noChangeArrowheads="1"/>
          </p:cNvSpPr>
          <p:nvPr/>
        </p:nvSpPr>
        <p:spPr bwMode="auto">
          <a:xfrm>
            <a:off x="4427984" y="4149080"/>
            <a:ext cx="2160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  <a:endParaRPr lang="pt-PT" sz="1000" b="1" dirty="0">
              <a:solidFill>
                <a:schemeClr val="tx1"/>
              </a:solidFill>
            </a:endParaRPr>
          </a:p>
        </p:txBody>
      </p:sp>
      <p:sp>
        <p:nvSpPr>
          <p:cNvPr id="74" name="Text Box 29"/>
          <p:cNvSpPr txBox="1">
            <a:spLocks noChangeArrowheads="1"/>
          </p:cNvSpPr>
          <p:nvPr/>
        </p:nvSpPr>
        <p:spPr bwMode="auto">
          <a:xfrm>
            <a:off x="3059832" y="3068960"/>
            <a:ext cx="2840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" name="Text Box 29"/>
          <p:cNvSpPr txBox="1">
            <a:spLocks noChangeArrowheads="1"/>
          </p:cNvSpPr>
          <p:nvPr/>
        </p:nvSpPr>
        <p:spPr bwMode="auto">
          <a:xfrm>
            <a:off x="3059832" y="3880793"/>
            <a:ext cx="2840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6" name="Text Box 29"/>
          <p:cNvSpPr txBox="1">
            <a:spLocks noChangeArrowheads="1"/>
          </p:cNvSpPr>
          <p:nvPr/>
        </p:nvSpPr>
        <p:spPr bwMode="auto">
          <a:xfrm>
            <a:off x="3059832" y="5013176"/>
            <a:ext cx="2840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Date Placeholder 5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101</a:t>
            </a:fld>
            <a:endParaRPr lang="pt-PT" dirty="0"/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8769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337842"/>
            <a:ext cx="80645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3" lvl="1" indent="-11113"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avaliação do desempenho de um algoritmo supervisionado é realizada através de diferentes medidas disponíveis para os diferentes tipos de problemas: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Classificação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Regressão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Métricas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3819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bldLvl="2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Avaliação de algoritmos de classificação </a:t>
            </a:r>
            <a:endParaRPr lang="pt-PT" sz="26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avaliação do desempenho de um classificador baseia-se nas contagens de exemplos de teste corretamente e incorretamente previstos pelo classificador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Tan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et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., 2006).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matriz de confusão facilita a visualização do número de classificações corretas e do número de classificações preditas para cada classe, de um determinado conjunto de exemplos, segundo o classificador em análise.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103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431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56840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Avaliação de algoritmos de classificação </a:t>
            </a:r>
            <a:endParaRPr lang="pt-PT" sz="26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188" y="2150854"/>
            <a:ext cx="8064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 problema de classificação em que o conjunto de dados tem apenas duas categorias, é muitas vezes considerada uma como ‘positiva’ e a outra como ‘negativa’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Bramer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2007). </a:t>
            </a:r>
          </a:p>
          <a:p>
            <a:pPr algn="just"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entradas da matriz de confusão são referidas como: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TP - verdadeiros positivos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true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positives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FP - falsos positivos (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false positives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FN - falsos negativos (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false negatives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TN - verdadeiros negativos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true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negatives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7230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640413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Avaliação de algoritmos de classificação </a:t>
            </a:r>
            <a:endParaRPr lang="pt-PT" sz="26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188" y="2217058"/>
            <a:ext cx="8064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tabela seguinte apresenta a matriz de confusão para um problema de classificação binária. 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937495"/>
            <a:ext cx="3848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611188" y="4620905"/>
            <a:ext cx="8209284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TP – nº de exemplos da categoria ‘positiva’ corretamente previstos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FP – nº de exemplos da categoria ‘positiva’ incorretamente previstos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FN – nº de exemplos da categoria ‘negativa’ incorretamente previstos</a:t>
            </a:r>
          </a:p>
          <a:p>
            <a:pPr algn="just">
              <a:spcBef>
                <a:spcPct val="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TN – nº de exemplos da categoria ‘negativa’ corretamente previstos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105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23245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395536" y="2296031"/>
            <a:ext cx="806450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 algn="just">
              <a:spcBef>
                <a:spcPts val="0"/>
              </a:spcBef>
              <a:buFont typeface="Arial" pitchFamily="34" charset="0"/>
              <a:buChar char="•"/>
            </a:pPr>
            <a:r>
              <a:rPr lang="pt-BR" sz="2600" b="1" dirty="0" smtClean="0">
                <a:solidFill>
                  <a:schemeClr val="tx1"/>
                </a:solidFill>
                <a:latin typeface="Humnst777 BT" pitchFamily="34" charset="0"/>
              </a:rPr>
              <a:t>Taxa de Erro</a:t>
            </a:r>
          </a:p>
          <a:p>
            <a:pPr marL="1371600" lvl="2" indent="-457200" algn="just">
              <a:buFont typeface="Arial" pitchFamily="34" charset="0"/>
              <a:buChar char="•"/>
            </a:pPr>
            <a:endParaRPr lang="pt-BR" sz="16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4114800" lvl="8" indent="-457200" algn="just"/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     </a:t>
            </a:r>
          </a:p>
          <a:p>
            <a:pPr marL="4114800" lvl="8" indent="-457200" algn="just"/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         ou</a:t>
            </a:r>
          </a:p>
          <a:p>
            <a:pPr marL="536575" lvl="2" algn="just">
              <a:spcBef>
                <a:spcPts val="1200"/>
              </a:spcBef>
              <a:spcAft>
                <a:spcPts val="1200"/>
              </a:spcAft>
            </a:pPr>
            <a:endParaRPr lang="pt-BR" sz="1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536575" lvl="2"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Dado um conjunto de dados com </a:t>
            </a:r>
            <a:r>
              <a:rPr lang="pt-BR" sz="2000" i="1" dirty="0" smtClean="0">
                <a:solidFill>
                  <a:schemeClr val="tx1"/>
                </a:solidFill>
                <a:latin typeface="Humnst777 BT" pitchFamily="34" charset="0"/>
              </a:rPr>
              <a:t>n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 objetos, sobre o qual a avaliação será realizada, essa taxa corresponde à proporção de exemplos desse conjunto classificados incorretamente, obtidos por comparação entre a classe conhecida de    , ou seja    , com a classe prevista        .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99592" y="3068960"/>
          <a:ext cx="3517900" cy="849312"/>
        </p:xfrm>
        <a:graphic>
          <a:graphicData uri="http://schemas.openxmlformats.org/presentationml/2006/ole">
            <p:oleObj spid="_x0000_s998422" name="Equação" r:id="rId3" imgW="1892160" imgH="457200" progId="Equation.3">
              <p:embed/>
            </p:oleObj>
          </a:graphicData>
        </a:graphic>
      </p:graphicFrame>
      <p:graphicFrame>
        <p:nvGraphicFramePr>
          <p:cNvPr id="1556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72689194"/>
              </p:ext>
            </p:extLst>
          </p:nvPr>
        </p:nvGraphicFramePr>
        <p:xfrm>
          <a:off x="2934846" y="5412751"/>
          <a:ext cx="569913" cy="379412"/>
        </p:xfrm>
        <a:graphic>
          <a:graphicData uri="http://schemas.openxmlformats.org/presentationml/2006/ole">
            <p:oleObj spid="_x0000_s998423" name="Equação" r:id="rId4" imgW="380835" imgH="253890" progId="Equation.3">
              <p:embed/>
            </p:oleObj>
          </a:graphicData>
        </a:graphic>
      </p:graphicFrame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Métrica para classificação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graphicFrame>
        <p:nvGraphicFramePr>
          <p:cNvPr id="1863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67853100"/>
              </p:ext>
            </p:extLst>
          </p:nvPr>
        </p:nvGraphicFramePr>
        <p:xfrm>
          <a:off x="7499555" y="5123821"/>
          <a:ext cx="246063" cy="341312"/>
        </p:xfrm>
        <a:graphic>
          <a:graphicData uri="http://schemas.openxmlformats.org/presentationml/2006/ole">
            <p:oleObj spid="_x0000_s998424" name="Equação" r:id="rId5" imgW="165028" imgH="228501" progId="Equation.3">
              <p:embed/>
            </p:oleObj>
          </a:graphicData>
        </a:graphic>
      </p:graphicFrame>
      <p:graphicFrame>
        <p:nvGraphicFramePr>
          <p:cNvPr id="1863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77883090"/>
              </p:ext>
            </p:extLst>
          </p:nvPr>
        </p:nvGraphicFramePr>
        <p:xfrm>
          <a:off x="6237140" y="5140892"/>
          <a:ext cx="227013" cy="341312"/>
        </p:xfrm>
        <a:graphic>
          <a:graphicData uri="http://schemas.openxmlformats.org/presentationml/2006/ole">
            <p:oleObj spid="_x0000_s998425" name="Equação" r:id="rId6" imgW="152334" imgH="228501" progId="Equation.3">
              <p:embed/>
            </p:oleObj>
          </a:graphicData>
        </a:graphic>
      </p:graphicFrame>
      <p:graphicFrame>
        <p:nvGraphicFramePr>
          <p:cNvPr id="998406" name="Object 6"/>
          <p:cNvGraphicFramePr>
            <a:graphicFrameLocks noChangeAspect="1"/>
          </p:cNvGraphicFramePr>
          <p:nvPr/>
        </p:nvGraphicFramePr>
        <p:xfrm>
          <a:off x="5210175" y="3068638"/>
          <a:ext cx="2714625" cy="849312"/>
        </p:xfrm>
        <a:graphic>
          <a:graphicData uri="http://schemas.openxmlformats.org/presentationml/2006/ole">
            <p:oleObj spid="_x0000_s998426" name="Equação" r:id="rId7" imgW="1460160" imgH="457200" progId="Equation.3">
              <p:embed/>
            </p:oleObj>
          </a:graphicData>
        </a:graphic>
      </p:graphicFrame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106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6464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395536" y="2274108"/>
            <a:ext cx="80645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 algn="just">
              <a:buFont typeface="Arial" pitchFamily="34" charset="0"/>
              <a:buChar char="•"/>
            </a:pPr>
            <a:r>
              <a:rPr lang="pt-BR" sz="2600" b="1" dirty="0">
                <a:solidFill>
                  <a:schemeClr val="tx1"/>
                </a:solidFill>
                <a:latin typeface="Humnst777 BT" pitchFamily="34" charset="0"/>
              </a:rPr>
              <a:t>Precisão (</a:t>
            </a:r>
            <a:r>
              <a:rPr lang="pt-BR" sz="2600" b="1" i="1" dirty="0">
                <a:solidFill>
                  <a:schemeClr val="tx1"/>
                </a:solidFill>
                <a:latin typeface="Humnst777 BT" pitchFamily="34" charset="0"/>
              </a:rPr>
              <a:t>precision</a:t>
            </a:r>
            <a:r>
              <a:rPr lang="pt-BR" sz="2600" b="1" dirty="0">
                <a:solidFill>
                  <a:schemeClr val="tx1"/>
                </a:solidFill>
                <a:latin typeface="Humnst777 BT" pitchFamily="34" charset="0"/>
              </a:rPr>
              <a:t>): </a:t>
            </a:r>
            <a:endParaRPr lang="pt-BR" sz="26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371600" lvl="2" indent="-457200" algn="just">
              <a:buFont typeface="Arial" pitchFamily="34" charset="0"/>
              <a:buChar char="•"/>
            </a:pPr>
            <a:endParaRPr lang="pt-BR" sz="16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lvl="2"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precisão para a categoria c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mede a percentagem de atribuições corretas entre todos 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exemplos atribuídos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c.</a:t>
            </a:r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Métrica para classificação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0842717"/>
              </p:ext>
            </p:extLst>
          </p:nvPr>
        </p:nvGraphicFramePr>
        <p:xfrm>
          <a:off x="2628900" y="4092575"/>
          <a:ext cx="3148013" cy="984250"/>
        </p:xfrm>
        <a:graphic>
          <a:graphicData uri="http://schemas.openxmlformats.org/presentationml/2006/ole">
            <p:oleObj spid="_x0000_s999430" name="Equação" r:id="rId3" imgW="1587240" imgH="495000" progId="Equation.3">
              <p:embed/>
            </p:oleObj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107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06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395536" y="2274108"/>
            <a:ext cx="8064500" cy="191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 algn="just">
              <a:buFont typeface="Arial" pitchFamily="34" charset="0"/>
              <a:buChar char="•"/>
            </a:pPr>
            <a:r>
              <a:rPr lang="pt-BR" sz="2600" b="1" dirty="0">
                <a:solidFill>
                  <a:schemeClr val="tx1"/>
                </a:solidFill>
                <a:latin typeface="Humnst777 BT" pitchFamily="34" charset="0"/>
              </a:rPr>
              <a:t>Sensibilidade (</a:t>
            </a:r>
            <a:r>
              <a:rPr lang="pt-BR" sz="2600" b="1" i="1" dirty="0">
                <a:solidFill>
                  <a:schemeClr val="tx1"/>
                </a:solidFill>
                <a:latin typeface="Humnst777 BT" pitchFamily="34" charset="0"/>
              </a:rPr>
              <a:t>recall</a:t>
            </a:r>
            <a:r>
              <a:rPr lang="pt-BR" sz="2600" b="1" dirty="0" smtClean="0">
                <a:solidFill>
                  <a:schemeClr val="tx1"/>
                </a:solidFill>
                <a:latin typeface="Humnst777 BT" pitchFamily="34" charset="0"/>
              </a:rPr>
              <a:t>):</a:t>
            </a:r>
            <a:endParaRPr lang="pt-BR" sz="26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lvl="2" algn="just"/>
            <a:endParaRPr lang="pt-PT" sz="15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lvl="2"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medida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recall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para a categoria c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indica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percentagem de atribuições corretas em c entre todos 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exemplos que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deviam ser atribuídos a c.</a:t>
            </a:r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Métrica para classificação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graphicFrame>
        <p:nvGraphicFramePr>
          <p:cNvPr id="7" name="Objec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85135443"/>
              </p:ext>
            </p:extLst>
          </p:nvPr>
        </p:nvGraphicFramePr>
        <p:xfrm>
          <a:off x="2915816" y="4509120"/>
          <a:ext cx="2443676" cy="792088"/>
        </p:xfrm>
        <a:graphic>
          <a:graphicData uri="http://schemas.openxmlformats.org/presentationml/2006/ole">
            <p:oleObj spid="_x0000_s1000454" name="Equação" r:id="rId3" imgW="1371600" imgH="444500" progId="Equation.3">
              <p:embed/>
            </p:oleObj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108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1761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202100"/>
            <a:ext cx="8064500" cy="238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/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Faceli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et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al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(2011) consideram a precisão uma medida de exatidão do classificador e 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recall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uma medida da sua completude. </a:t>
            </a:r>
          </a:p>
          <a:p>
            <a:pPr marL="0" lvl="2"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análise destas duas medidas em separado normalmente não é discutida. No entanto, a média harmónica das duas medidas dá origem à medida-F1.</a:t>
            </a: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pt-BR" sz="2600" b="1" dirty="0" smtClean="0">
                <a:solidFill>
                  <a:schemeClr val="tx1"/>
                </a:solidFill>
                <a:latin typeface="Humnst777 BT" pitchFamily="34" charset="0"/>
              </a:rPr>
              <a:t>Medida-F1:</a:t>
            </a:r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Métrica para classificação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graphicFrame>
        <p:nvGraphicFramePr>
          <p:cNvPr id="3" name="Objec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09753233"/>
              </p:ext>
            </p:extLst>
          </p:nvPr>
        </p:nvGraphicFramePr>
        <p:xfrm>
          <a:off x="2627784" y="4869160"/>
          <a:ext cx="3632198" cy="857856"/>
        </p:xfrm>
        <a:graphic>
          <a:graphicData uri="http://schemas.openxmlformats.org/presentationml/2006/ole">
            <p:oleObj spid="_x0000_s1001478" name="Equação" r:id="rId3" imgW="1892300" imgH="444500" progId="Equation.3">
              <p:embed/>
            </p:oleObj>
          </a:graphicData>
        </a:graphic>
      </p:graphicFrame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109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8365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611560" y="2485345"/>
            <a:ext cx="799249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algoritmos de DM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que tratam grandes quantidades de informação, podem hoje gerir informação dispersa e diversa com milhões de instâncias de forma rápida e funcionar de forma contínua.</a:t>
            </a:r>
          </a:p>
          <a:p>
            <a:pPr algn="just">
              <a:buFont typeface="Arial" pitchFamily="34" charset="0"/>
              <a:buChar char="•"/>
            </a:pPr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algoritmos aprendem a induzir uma hipótese com a experiência passada.</a:t>
            </a: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66625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Os algoritmos de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1916832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 algn="just">
              <a:buFont typeface="Arial" pitchFamily="34" charset="0"/>
              <a:buChar char="•"/>
            </a:pPr>
            <a:r>
              <a:rPr lang="pt-BR" sz="2000" b="1" i="1" dirty="0" smtClean="0">
                <a:solidFill>
                  <a:schemeClr val="tx1"/>
                </a:solidFill>
                <a:latin typeface="Humnst777 BT" pitchFamily="34" charset="0"/>
              </a:rPr>
              <a:t>Mean Square Error</a:t>
            </a:r>
          </a:p>
          <a:p>
            <a:pPr marL="914400" lvl="1" indent="-457200" algn="just"/>
            <a:endParaRPr lang="pt-BR" sz="2000" b="1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914400" lvl="1" indent="-457200" algn="just"/>
            <a:endParaRPr lang="pt-BR" sz="2000" b="1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pt-BR" sz="2000" b="1" i="1" dirty="0" smtClean="0">
                <a:solidFill>
                  <a:schemeClr val="tx1"/>
                </a:solidFill>
                <a:latin typeface="Humnst777 BT" pitchFamily="34" charset="0"/>
              </a:rPr>
              <a:t> Mean Absolute Error </a:t>
            </a:r>
          </a:p>
          <a:p>
            <a:pPr marL="914400" lvl="1" indent="-457200" algn="just">
              <a:buFont typeface="Arial" pitchFamily="34" charset="0"/>
              <a:buChar char="•"/>
            </a:pPr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graphicFrame>
        <p:nvGraphicFramePr>
          <p:cNvPr id="154627" name="Object 3"/>
          <p:cNvGraphicFramePr>
            <a:graphicFrameLocks noChangeAspect="1"/>
          </p:cNvGraphicFramePr>
          <p:nvPr/>
        </p:nvGraphicFramePr>
        <p:xfrm>
          <a:off x="2736850" y="2204864"/>
          <a:ext cx="3397250" cy="731838"/>
        </p:xfrm>
        <a:graphic>
          <a:graphicData uri="http://schemas.openxmlformats.org/presentationml/2006/ole">
            <p:oleObj spid="_x0000_s1002526" name="Equação" r:id="rId3" imgW="1828800" imgH="393700" progId="Equation.3">
              <p:embed/>
            </p:oleObj>
          </a:graphicData>
        </a:graphic>
      </p:graphicFrame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2786063" y="3573016"/>
          <a:ext cx="2997200" cy="719137"/>
        </p:xfrm>
        <a:graphic>
          <a:graphicData uri="http://schemas.openxmlformats.org/presentationml/2006/ole">
            <p:oleObj spid="_x0000_s1002527" name="Equação" r:id="rId4" imgW="1637589" imgH="393529" progId="Equation.3">
              <p:embed/>
            </p:oleObj>
          </a:graphicData>
        </a:graphic>
      </p:graphicFrame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12776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Métricas de erro para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regressão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99592" y="4293096"/>
            <a:ext cx="7416824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>
              <a:spcBef>
                <a:spcPts val="0"/>
              </a:spcBef>
              <a:spcAft>
                <a:spcPts val="600"/>
              </a:spcAft>
            </a:pPr>
            <a:r>
              <a:rPr lang="pt-BR" sz="1500" i="1" dirty="0" smtClean="0">
                <a:solidFill>
                  <a:schemeClr val="tx1"/>
                </a:solidFill>
                <a:latin typeface="Humnst777 BT" pitchFamily="34" charset="0"/>
              </a:rPr>
              <a:t>n:</a:t>
            </a:r>
            <a:r>
              <a:rPr lang="pt-BR" sz="1500" dirty="0" smtClean="0">
                <a:solidFill>
                  <a:schemeClr val="tx1"/>
                </a:solidFill>
                <a:latin typeface="Humnst777 BT" pitchFamily="34" charset="0"/>
              </a:rPr>
              <a:t> corresponde ao número de objetos sobre o qual a avaliação será realizada</a:t>
            </a:r>
          </a:p>
          <a:p>
            <a:pPr marL="0" lvl="2" algn="just">
              <a:spcBef>
                <a:spcPts val="0"/>
              </a:spcBef>
              <a:spcAft>
                <a:spcPts val="600"/>
              </a:spcAft>
            </a:pPr>
            <a:r>
              <a:rPr lang="pt-BR" sz="1500" dirty="0" smtClean="0">
                <a:solidFill>
                  <a:schemeClr val="tx1"/>
                </a:solidFill>
                <a:latin typeface="Humnst777 BT" pitchFamily="34" charset="0"/>
              </a:rPr>
              <a:t>     : objeto </a:t>
            </a:r>
            <a:r>
              <a:rPr lang="pt-BR" sz="1500" i="1" dirty="0" smtClean="0">
                <a:solidFill>
                  <a:schemeClr val="tx1"/>
                </a:solidFill>
                <a:latin typeface="Humnst777 BT" pitchFamily="34" charset="0"/>
              </a:rPr>
              <a:t>i</a:t>
            </a:r>
          </a:p>
          <a:p>
            <a:pPr marL="0" lvl="2" algn="just">
              <a:spcBef>
                <a:spcPts val="0"/>
              </a:spcBef>
              <a:spcAft>
                <a:spcPts val="600"/>
              </a:spcAft>
            </a:pPr>
            <a:r>
              <a:rPr lang="pt-BR" sz="1500" dirty="0" smtClean="0">
                <a:solidFill>
                  <a:schemeClr val="tx1"/>
                </a:solidFill>
                <a:latin typeface="Humnst777 BT" pitchFamily="34" charset="0"/>
              </a:rPr>
              <a:t>     :  classe conhecida de</a:t>
            </a:r>
            <a:r>
              <a:rPr lang="pt-BR" sz="15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BR" sz="15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0" lvl="2" algn="just">
              <a:spcBef>
                <a:spcPts val="0"/>
              </a:spcBef>
              <a:spcAft>
                <a:spcPts val="600"/>
              </a:spcAft>
            </a:pPr>
            <a:r>
              <a:rPr lang="pt-BR" sz="1500" dirty="0" smtClean="0">
                <a:solidFill>
                  <a:schemeClr val="tx1"/>
                </a:solidFill>
                <a:latin typeface="Humnst777 BT" pitchFamily="34" charset="0"/>
              </a:rPr>
              <a:t>         : classe prevista para </a:t>
            </a:r>
            <a:endParaRPr lang="pt-BR" sz="1500" i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87396" name="Object 4"/>
          <p:cNvGraphicFramePr>
            <a:graphicFrameLocks noChangeAspect="1"/>
          </p:cNvGraphicFramePr>
          <p:nvPr/>
        </p:nvGraphicFramePr>
        <p:xfrm>
          <a:off x="899592" y="5183270"/>
          <a:ext cx="569913" cy="379412"/>
        </p:xfrm>
        <a:graphic>
          <a:graphicData uri="http://schemas.openxmlformats.org/presentationml/2006/ole">
            <p:oleObj spid="_x0000_s1002528" name="Equação" r:id="rId5" imgW="380835" imgH="253890" progId="Equation.3">
              <p:embed/>
            </p:oleObj>
          </a:graphicData>
        </a:graphic>
      </p:graphicFrame>
      <p:graphicFrame>
        <p:nvGraphicFramePr>
          <p:cNvPr id="187397" name="Object 5"/>
          <p:cNvGraphicFramePr>
            <a:graphicFrameLocks noChangeAspect="1"/>
          </p:cNvGraphicFramePr>
          <p:nvPr/>
        </p:nvGraphicFramePr>
        <p:xfrm>
          <a:off x="971600" y="4877469"/>
          <a:ext cx="246063" cy="341313"/>
        </p:xfrm>
        <a:graphic>
          <a:graphicData uri="http://schemas.openxmlformats.org/presentationml/2006/ole">
            <p:oleObj spid="_x0000_s1002529" name="Equação" r:id="rId6" imgW="165028" imgH="228501" progId="Equation.3">
              <p:embed/>
            </p:oleObj>
          </a:graphicData>
        </a:graphic>
      </p:graphicFrame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971600" y="4589437"/>
          <a:ext cx="227013" cy="341312"/>
        </p:xfrm>
        <a:graphic>
          <a:graphicData uri="http://schemas.openxmlformats.org/presentationml/2006/ole">
            <p:oleObj spid="_x0000_s1002530" name="Equação" r:id="rId7" imgW="152334" imgH="228501" progId="Equation.3">
              <p:embed/>
            </p:oleObj>
          </a:graphicData>
        </a:graphic>
      </p:graphicFrame>
      <p:graphicFrame>
        <p:nvGraphicFramePr>
          <p:cNvPr id="187399" name="Object 7"/>
          <p:cNvGraphicFramePr>
            <a:graphicFrameLocks noChangeAspect="1"/>
          </p:cNvGraphicFramePr>
          <p:nvPr/>
        </p:nvGraphicFramePr>
        <p:xfrm>
          <a:off x="3181743" y="4900461"/>
          <a:ext cx="227012" cy="341312"/>
        </p:xfrm>
        <a:graphic>
          <a:graphicData uri="http://schemas.openxmlformats.org/presentationml/2006/ole">
            <p:oleObj spid="_x0000_s1002531" name="Equação" r:id="rId8" imgW="152334" imgH="228501" progId="Equation.3">
              <p:embed/>
            </p:oleObj>
          </a:graphicData>
        </a:graphic>
      </p:graphicFrame>
      <p:graphicFrame>
        <p:nvGraphicFramePr>
          <p:cNvPr id="187400" name="Object 8"/>
          <p:cNvGraphicFramePr>
            <a:graphicFrameLocks noChangeAspect="1"/>
          </p:cNvGraphicFramePr>
          <p:nvPr/>
        </p:nvGraphicFramePr>
        <p:xfrm>
          <a:off x="3301251" y="5212243"/>
          <a:ext cx="227012" cy="341312"/>
        </p:xfrm>
        <a:graphic>
          <a:graphicData uri="http://schemas.openxmlformats.org/presentationml/2006/ole">
            <p:oleObj spid="_x0000_s1002532" name="Equação" r:id="rId9" imgW="152334" imgH="228501" progId="Equation.3">
              <p:embed/>
            </p:oleObj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27584" y="5723964"/>
            <a:ext cx="7416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pt-BR" sz="1800" i="1" dirty="0" smtClean="0">
                <a:solidFill>
                  <a:schemeClr val="tx1"/>
                </a:solidFill>
                <a:latin typeface="Humnst777 BT" pitchFamily="34" charset="0"/>
              </a:rPr>
              <a:t> Valores mais baixos correspondem a melhor capacidade preditiva.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110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0376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3.1.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3"/>
          <p:cNvSpPr txBox="1">
            <a:spLocks noChangeArrowheads="1"/>
          </p:cNvSpPr>
          <p:nvPr/>
        </p:nvSpPr>
        <p:spPr bwMode="auto">
          <a:xfrm>
            <a:off x="611188" y="1963574"/>
            <a:ext cx="8064500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Clustering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Regras de Associação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k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-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Nearest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Neighbour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(k-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NN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Redes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Bayesianas</a:t>
            </a:r>
            <a:endParaRPr lang="pt-PT" sz="2000" i="1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Redes Neuronais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Support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Machine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SVM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Árvores de Decisão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Árvores de Regressão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638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 rot="5400000" flipV="1">
            <a:off x="7775575" y="1161182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Exploratórios e Modelos Preditivos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467544" y="2788473"/>
            <a:ext cx="8352928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 algn="just"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</a:rPr>
              <a:t>A  Análise de Clusters é um conjunto de técnicas estatísticas que são aplicadas com o objetivo de encontrar </a:t>
            </a:r>
            <a:r>
              <a:rPr lang="pt-PT" sz="2200" b="1" dirty="0" smtClean="0">
                <a:solidFill>
                  <a:schemeClr val="tx1"/>
                </a:solidFill>
              </a:rPr>
              <a:t>agrupamentos naturais ou segmentos</a:t>
            </a:r>
            <a:r>
              <a:rPr lang="pt-PT" sz="2200" dirty="0" smtClean="0">
                <a:solidFill>
                  <a:schemeClr val="tx1"/>
                </a:solidFill>
              </a:rPr>
              <a:t> nas observações de um conjunto de dados.</a:t>
            </a:r>
          </a:p>
          <a:p>
            <a:pPr marL="360363" indent="-360363" algn="just"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</a:rPr>
              <a:t>A Análise de Clusters também é conhecida nos domínios da Estatística e Análise de Dados por Análise Classificatória.</a:t>
            </a:r>
            <a:endParaRPr lang="pt-PT" sz="22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34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34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11560" y="1412776"/>
            <a:ext cx="8352928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3000" b="1" dirty="0" smtClean="0">
                <a:solidFill>
                  <a:srgbClr val="CC301F"/>
                </a:solidFill>
              </a:rPr>
              <a:t>»</a:t>
            </a:r>
            <a:r>
              <a:rPr lang="pt-PT" sz="3000" dirty="0" smtClean="0">
                <a:solidFill>
                  <a:schemeClr val="tx1"/>
                </a:solidFill>
              </a:rPr>
              <a:t> </a:t>
            </a:r>
            <a:r>
              <a:rPr lang="pt-PT" sz="29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Análise de </a:t>
            </a:r>
            <a:r>
              <a:rPr lang="pt-PT" sz="2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Clusters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ou Agrupamentos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113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188" y="2379652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algn="just"/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Utilizada em vários domínios, como por exemplo: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 No Marketing </a:t>
            </a:r>
            <a:r>
              <a:rPr lang="pt-B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devido à necessidade de segmentação que consiste em dividir o mercado em diferentes subconjuntos (segmentos, ou nichos) que se comportam de forma da mesma forma ou que apresentam necessidades semelhantes.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Clima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 : </a:t>
            </a:r>
            <a:r>
              <a:rPr lang="pt-B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identificação de padrões de incêndios em municípios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Medicina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: </a:t>
            </a:r>
            <a:r>
              <a:rPr lang="pt-B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analisar os diferentes tipos de depressão e classificá-los de acordo com os sintomas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Demografia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: </a:t>
            </a:r>
            <a:r>
              <a:rPr lang="pt-B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identificar grupos de municípios de acordo com o perfil de envelhecimento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11560" y="1412776"/>
            <a:ext cx="8352928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3000" b="1" dirty="0" smtClean="0">
                <a:solidFill>
                  <a:srgbClr val="CC301F"/>
                </a:solidFill>
              </a:rPr>
              <a:t>»</a:t>
            </a:r>
            <a:r>
              <a:rPr lang="pt-PT" sz="3000" dirty="0" smtClean="0">
                <a:solidFill>
                  <a:schemeClr val="tx1"/>
                </a:solidFill>
              </a:rPr>
              <a:t> </a:t>
            </a:r>
            <a:r>
              <a:rPr lang="pt-PT" sz="29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Análise de </a:t>
            </a:r>
            <a:r>
              <a:rPr lang="pt-PT" sz="2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Clusters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ou Agrupamentos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114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564904"/>
            <a:ext cx="8064500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500" dirty="0" smtClean="0">
                <a:solidFill>
                  <a:schemeClr val="tx1"/>
                </a:solidFill>
                <a:latin typeface="Humnst777 BT" pitchFamily="34" charset="0"/>
              </a:rPr>
              <a:t> Os grupos devem ser homogéneos, ou seja, os objetos dentro de cada grupo devem ser semelhantes.</a:t>
            </a:r>
          </a:p>
          <a:p>
            <a:pPr algn="just">
              <a:buFont typeface="Arial" pitchFamily="34" charset="0"/>
              <a:buChar char="•"/>
            </a:pPr>
            <a:r>
              <a:rPr lang="pt-BR" sz="2500" dirty="0" smtClean="0">
                <a:solidFill>
                  <a:schemeClr val="tx1"/>
                </a:solidFill>
                <a:latin typeface="Humnst777 BT" pitchFamily="34" charset="0"/>
              </a:rPr>
              <a:t> Os objetos pertencentes a grupos distintos devem ser diferentes.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343" name="Text Box 376"/>
          <p:cNvSpPr txBox="1">
            <a:spLocks noChangeArrowheads="1"/>
          </p:cNvSpPr>
          <p:nvPr/>
        </p:nvSpPr>
        <p:spPr bwMode="auto">
          <a:xfrm>
            <a:off x="683568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 </a:t>
            </a:r>
            <a:r>
              <a:rPr lang="pt-BR" sz="2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umnst777 BT" pitchFamily="34" charset="0"/>
              </a:rPr>
              <a:t>Após formação dos grupos</a:t>
            </a:r>
            <a:endParaRPr lang="pt-PT" sz="29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1800" y="479715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Segmentos=grupos=classes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115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276872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</a:rPr>
              <a:t>Hierárquica</a:t>
            </a:r>
            <a:r>
              <a:rPr lang="pt-BR" sz="2000" dirty="0" smtClean="0">
                <a:solidFill>
                  <a:schemeClr val="tx1"/>
                </a:solidFill>
              </a:rPr>
              <a:t> – é feito um agrupamento ascendente dos </a:t>
            </a:r>
            <a:r>
              <a:rPr lang="pt-BR" sz="2000" i="1" dirty="0" smtClean="0">
                <a:solidFill>
                  <a:schemeClr val="tx1"/>
                </a:solidFill>
              </a:rPr>
              <a:t>n</a:t>
            </a:r>
            <a:r>
              <a:rPr lang="pt-BR" sz="2000" dirty="0" smtClean="0">
                <a:solidFill>
                  <a:schemeClr val="tx1"/>
                </a:solidFill>
              </a:rPr>
              <a:t> indivíduos ou variáveis, começando por </a:t>
            </a:r>
            <a:r>
              <a:rPr lang="pt-BR" sz="2000" i="1" dirty="0" smtClean="0">
                <a:solidFill>
                  <a:schemeClr val="tx1"/>
                </a:solidFill>
              </a:rPr>
              <a:t>n</a:t>
            </a:r>
            <a:r>
              <a:rPr lang="pt-BR" sz="2000" dirty="0" smtClean="0">
                <a:solidFill>
                  <a:schemeClr val="tx1"/>
                </a:solidFill>
              </a:rPr>
              <a:t> clusters até ao número final de grupos.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</a:rPr>
              <a:t>Não hierárquica </a:t>
            </a:r>
            <a:r>
              <a:rPr lang="pt-BR" sz="2000" dirty="0" smtClean="0">
                <a:solidFill>
                  <a:schemeClr val="tx1"/>
                </a:solidFill>
              </a:rPr>
              <a:t>– é feito um agrupamento com base num número definido de </a:t>
            </a:r>
            <a:r>
              <a:rPr lang="pt-BR" sz="2000" i="1" dirty="0" smtClean="0">
                <a:solidFill>
                  <a:schemeClr val="tx1"/>
                </a:solidFill>
              </a:rPr>
              <a:t>clusters</a:t>
            </a:r>
            <a:r>
              <a:rPr lang="pt-BR" sz="2000" dirty="0" smtClean="0">
                <a:solidFill>
                  <a:schemeClr val="tx1"/>
                </a:solidFill>
              </a:rPr>
              <a:t> e os novos casos são classificados de acordo com a proximidade dos centros dos grupos já existentes.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</a:rPr>
              <a:t>Fuzzy</a:t>
            </a:r>
            <a:r>
              <a:rPr lang="pt-BR" sz="2000" dirty="0" smtClean="0">
                <a:solidFill>
                  <a:schemeClr val="tx1"/>
                </a:solidFill>
              </a:rPr>
              <a:t> – ao contrário dos casos anteriores, em que não pode haver sobreposição dos grupos, no </a:t>
            </a:r>
            <a:r>
              <a:rPr lang="pt-BR" sz="2000" i="1" dirty="0" smtClean="0">
                <a:solidFill>
                  <a:schemeClr val="tx1"/>
                </a:solidFill>
              </a:rPr>
              <a:t>fuzzy clustering </a:t>
            </a:r>
            <a:r>
              <a:rPr lang="pt-BR" sz="2000" dirty="0" smtClean="0">
                <a:solidFill>
                  <a:schemeClr val="tx1"/>
                </a:solidFill>
              </a:rPr>
              <a:t>essa sobreposição pode existir.</a:t>
            </a:r>
            <a:endParaRPr lang="pt-B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343" name="Text Box 376"/>
          <p:cNvSpPr txBox="1">
            <a:spLocks noChangeArrowheads="1"/>
          </p:cNvSpPr>
          <p:nvPr/>
        </p:nvSpPr>
        <p:spPr bwMode="auto">
          <a:xfrm>
            <a:off x="683568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Metodologias de Análise de </a:t>
            </a:r>
            <a:r>
              <a:rPr lang="pt-PT" sz="2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Clusters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1988840"/>
            <a:ext cx="80645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 dirty="0" smtClean="0">
                <a:solidFill>
                  <a:schemeClr val="bg2"/>
                </a:solidFill>
              </a:rPr>
              <a:t>Outra classificação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PT" sz="2000" b="1" dirty="0" smtClean="0">
                <a:solidFill>
                  <a:schemeClr val="tx1"/>
                </a:solidFill>
              </a:rPr>
              <a:t>Métodos baseados em distâncias:</a:t>
            </a:r>
          </a:p>
          <a:p>
            <a:pPr marL="631825" indent="-90488" algn="just"/>
            <a:r>
              <a:rPr lang="pt-PT" sz="2000" dirty="0" smtClean="0">
                <a:solidFill>
                  <a:schemeClr val="tx1"/>
                </a:solidFill>
              </a:rPr>
              <a:t>- Métodos de Partição / Métodos Hierárquicos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métodos:</a:t>
            </a:r>
          </a:p>
          <a:p>
            <a:pPr marL="541338" lvl="2"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CobWeb</a:t>
            </a:r>
            <a:r>
              <a:rPr lang="en-US" sz="16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r>
              <a:rPr lang="en-US" sz="16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algoritmo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de clustering incremental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em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que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se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trabalha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com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os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dados de forma incremental da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raiz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para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as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folhas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(Witten and Frank, p. 212)</a:t>
            </a:r>
          </a:p>
          <a:p>
            <a:pPr marL="541338" lvl="2" algn="just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EM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expectation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–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maximization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r>
              <a:rPr lang="en-US" sz="16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r>
              <a:rPr lang="en-US" sz="16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algoritmo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que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se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baseia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na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distribuição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 dos dados (Witten and Frank, p. 221)</a:t>
            </a:r>
          </a:p>
          <a:p>
            <a:pPr marL="541338" lvl="2" algn="just">
              <a:spcBef>
                <a:spcPts val="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Self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Organization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Maps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(SOM)</a:t>
            </a:r>
            <a:r>
              <a:rPr lang="pt-BR" sz="16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r>
              <a:rPr lang="pt-BR" sz="16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BR" sz="16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tipo de rede neural artificial (RNA) que é treinada para aprender em dimensões baixas  (tipicamente bidimensional).  Ao contrário das RNA, os SOM ​​são diferentes no sentido de que usam uma função de vizinhança para preservar as propriedades topológicas do espaço de entrada.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Metodologias de Análise de </a:t>
            </a:r>
            <a:r>
              <a:rPr lang="pt-PT" sz="2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Clusters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117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276872"/>
            <a:ext cx="8064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 Na análise hierárquica é feito um agrupamento ascendente dos </a:t>
            </a:r>
            <a:r>
              <a:rPr lang="pt-BR" sz="2000" i="1" dirty="0" smtClean="0">
                <a:solidFill>
                  <a:schemeClr val="tx1"/>
                </a:solidFill>
              </a:rPr>
              <a:t>n</a:t>
            </a:r>
            <a:r>
              <a:rPr lang="pt-BR" sz="2000" dirty="0" smtClean="0">
                <a:solidFill>
                  <a:schemeClr val="tx1"/>
                </a:solidFill>
              </a:rPr>
              <a:t> indivíduos ou variáveis, começando por </a:t>
            </a:r>
            <a:r>
              <a:rPr lang="pt-BR" sz="2000" i="1" dirty="0" smtClean="0">
                <a:solidFill>
                  <a:schemeClr val="tx1"/>
                </a:solidFill>
              </a:rPr>
              <a:t>n</a:t>
            </a:r>
            <a:r>
              <a:rPr lang="pt-BR" sz="2000" dirty="0" smtClean="0">
                <a:solidFill>
                  <a:schemeClr val="tx1"/>
                </a:solidFill>
              </a:rPr>
              <a:t> clusters até ao número final de grupos. 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 Baseia-se na construção de uma matriz de semelhança ou diferenças, em que cada elemento da matriz descreve o grau de semelhança ou diferença entre cada dois casos, com base nas variáveis escolhidas. 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1450231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118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060848"/>
            <a:ext cx="8064500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80975" algn="just">
              <a:spcBef>
                <a:spcPts val="600"/>
              </a:spcBef>
              <a:spcAft>
                <a:spcPts val="600"/>
              </a:spcAft>
            </a:pPr>
            <a:r>
              <a:rPr lang="pt-PT" sz="1900" dirty="0" smtClean="0">
                <a:solidFill>
                  <a:schemeClr val="tx1"/>
                </a:solidFill>
              </a:rPr>
              <a:t>Dado um conjunto de dados, uma hierarquia é um conjunto de subconjuntos (</a:t>
            </a:r>
            <a:r>
              <a:rPr lang="pt-PT" sz="1900" i="1" dirty="0" smtClean="0">
                <a:solidFill>
                  <a:schemeClr val="tx1"/>
                </a:solidFill>
              </a:rPr>
              <a:t>clusters</a:t>
            </a:r>
            <a:r>
              <a:rPr lang="pt-PT" sz="1900" dirty="0" smtClean="0">
                <a:solidFill>
                  <a:schemeClr val="tx1"/>
                </a:solidFill>
              </a:rPr>
              <a:t>) tais que :     </a:t>
            </a:r>
          </a:p>
          <a:p>
            <a:pPr marL="631825" lvl="1" indent="-174625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O conjunto completo é um </a:t>
            </a:r>
            <a:r>
              <a:rPr lang="pt-PT" sz="1900" i="1" dirty="0" smtClean="0">
                <a:solidFill>
                  <a:schemeClr val="tx1"/>
                </a:solidFill>
              </a:rPr>
              <a:t>cluster</a:t>
            </a:r>
            <a:r>
              <a:rPr lang="pt-PT" sz="1900" dirty="0" smtClean="0">
                <a:solidFill>
                  <a:schemeClr val="tx1"/>
                </a:solidFill>
              </a:rPr>
              <a:t>;</a:t>
            </a:r>
          </a:p>
          <a:p>
            <a:pPr marL="631825" lvl="1" indent="-174625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Cada observação isolada é um </a:t>
            </a:r>
            <a:r>
              <a:rPr lang="pt-PT" sz="1900" i="1" dirty="0" smtClean="0">
                <a:solidFill>
                  <a:schemeClr val="tx1"/>
                </a:solidFill>
              </a:rPr>
              <a:t>cluster</a:t>
            </a:r>
            <a:r>
              <a:rPr lang="pt-PT" sz="1900" dirty="0" smtClean="0">
                <a:solidFill>
                  <a:schemeClr val="tx1"/>
                </a:solidFill>
              </a:rPr>
              <a:t> (</a:t>
            </a:r>
            <a:r>
              <a:rPr lang="pt-PT" sz="1900" i="1" dirty="0" err="1" smtClean="0">
                <a:solidFill>
                  <a:schemeClr val="tx1"/>
                </a:solidFill>
              </a:rPr>
              <a:t>singleton</a:t>
            </a:r>
            <a:r>
              <a:rPr lang="pt-PT" sz="1900" dirty="0" smtClean="0">
                <a:solidFill>
                  <a:schemeClr val="tx1"/>
                </a:solidFill>
              </a:rPr>
              <a:t>);     </a:t>
            </a:r>
          </a:p>
          <a:p>
            <a:pPr marL="631825" lvl="1" indent="-187325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Dados dois </a:t>
            </a:r>
            <a:r>
              <a:rPr lang="pt-PT" sz="1900" i="1" dirty="0" smtClean="0">
                <a:solidFill>
                  <a:schemeClr val="tx1"/>
                </a:solidFill>
              </a:rPr>
              <a:t>clusters</a:t>
            </a:r>
            <a:r>
              <a:rPr lang="pt-PT" sz="1900" dirty="0" smtClean="0">
                <a:solidFill>
                  <a:schemeClr val="tx1"/>
                </a:solidFill>
              </a:rPr>
              <a:t> na hierarquia:</a:t>
            </a:r>
          </a:p>
          <a:p>
            <a:pPr marL="1081088" lvl="2" defTabSz="1081088">
              <a:spcBef>
                <a:spcPts val="600"/>
              </a:spcBef>
              <a:spcAft>
                <a:spcPts val="600"/>
              </a:spcAft>
            </a:pPr>
            <a:r>
              <a:rPr lang="pt-PT" sz="1900" dirty="0" smtClean="0">
                <a:solidFill>
                  <a:schemeClr val="tx1"/>
                </a:solidFill>
              </a:rPr>
              <a:t> - ou não têm observações em comum</a:t>
            </a:r>
          </a:p>
          <a:p>
            <a:pPr marL="1081088" lvl="2" defTabSz="1081088">
              <a:spcBef>
                <a:spcPts val="600"/>
              </a:spcBef>
              <a:spcAft>
                <a:spcPts val="600"/>
              </a:spcAft>
            </a:pPr>
            <a:r>
              <a:rPr lang="pt-PT" sz="1900" dirty="0" smtClean="0">
                <a:solidFill>
                  <a:schemeClr val="tx1"/>
                </a:solidFill>
              </a:rPr>
              <a:t> - ou então um </a:t>
            </a:r>
            <a:r>
              <a:rPr lang="pt-PT" sz="1900" i="1" dirty="0" smtClean="0">
                <a:solidFill>
                  <a:schemeClr val="tx1"/>
                </a:solidFill>
              </a:rPr>
              <a:t>cluster</a:t>
            </a:r>
            <a:r>
              <a:rPr lang="pt-PT" sz="1900" dirty="0" smtClean="0">
                <a:solidFill>
                  <a:schemeClr val="tx1"/>
                </a:solidFill>
              </a:rPr>
              <a:t> está incluído no outro (não existe sobreposição)</a:t>
            </a:r>
          </a:p>
          <a:p>
            <a:pPr marL="631825" lvl="1" indent="-174625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É comum por razões práticas, que a agregação se faça aos pares.</a:t>
            </a:r>
          </a:p>
          <a:p>
            <a:pPr marL="631825" lvl="1" indent="-174625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A representação associada designa-se por </a:t>
            </a:r>
            <a:r>
              <a:rPr lang="pt-PT" sz="1900" b="1" dirty="0" smtClean="0">
                <a:solidFill>
                  <a:schemeClr val="tx1"/>
                </a:solidFill>
              </a:rPr>
              <a:t>dendrograma.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1450231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119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611188" y="1966910"/>
            <a:ext cx="8137276" cy="412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Banca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Determinar as situações em que se deve conceder crédito bancário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Determinar casos de fraude em cartões de crédito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Economia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Compreender os hábitos de consumo numa cadeia de supermercados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Transportes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Determinar a distribuição dos horários entre os vários percursos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Medicina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Identificar terapias de sucesso em diferentes doenças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Seguros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19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Prever quais os consumidores que comprarão novas apólices</a:t>
            </a: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46562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b="1" dirty="0" smtClean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Aplicações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7" descr="hierarchical_dendogram_2.gif"/>
          <p:cNvPicPr>
            <a:picLocks noChangeAspect="1"/>
          </p:cNvPicPr>
          <p:nvPr/>
        </p:nvPicPr>
        <p:blipFill>
          <a:blip r:embed="rId2" cstate="print"/>
          <a:srcRect t="5062" r="3233" b="3814"/>
          <a:stretch>
            <a:fillRect/>
          </a:stretch>
        </p:blipFill>
        <p:spPr>
          <a:xfrm>
            <a:off x="1907704" y="2060848"/>
            <a:ext cx="4608512" cy="3888432"/>
          </a:xfrm>
          <a:prstGeom prst="rect">
            <a:avLst/>
          </a:prstGeom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 l="21774" t="22266" r="25071" b="16704"/>
          <a:stretch>
            <a:fillRect/>
          </a:stretch>
        </p:blipFill>
        <p:spPr bwMode="auto">
          <a:xfrm>
            <a:off x="1907704" y="1844824"/>
            <a:ext cx="476646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123728" y="5877272"/>
            <a:ext cx="4637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pt-PT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http://www.aiaccess.net/English/Glossaries/GlosMod/e_gm_k_means.htm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 (Dendrograma)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120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7" descr="hierarchical_dendogram_2.gif"/>
          <p:cNvPicPr>
            <a:picLocks noChangeAspect="1"/>
          </p:cNvPicPr>
          <p:nvPr/>
        </p:nvPicPr>
        <p:blipFill>
          <a:blip r:embed="rId2" cstate="print"/>
          <a:srcRect l="1512" t="5062" r="3233" b="3814"/>
          <a:stretch>
            <a:fillRect/>
          </a:stretch>
        </p:blipFill>
        <p:spPr>
          <a:xfrm>
            <a:off x="1979712" y="1700808"/>
            <a:ext cx="4536504" cy="3888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3728" y="5775067"/>
            <a:ext cx="4637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pt-PT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http://www.aiaccess.net/English/Glossaries/GlosMod/e_gm_k_means.htm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 (Dendrograma)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121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22165"/>
            <a:ext cx="80645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0488"/>
            <a:r>
              <a:rPr lang="pt-BR" sz="2000" dirty="0" smtClean="0">
                <a:solidFill>
                  <a:schemeClr val="tx1"/>
                </a:solidFill>
              </a:rPr>
              <a:t>- No processo de formação de grupos através e análise de clusters hierárquica é importante definir:</a:t>
            </a:r>
          </a:p>
          <a:p>
            <a:pPr marL="720725" lvl="1" indent="-263525">
              <a:buFont typeface="Wingdings" pitchFamily="2" charset="2"/>
              <a:buChar char="§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uma medida de semelhança para agrupar indivíduos semelhantes</a:t>
            </a:r>
          </a:p>
          <a:p>
            <a:pPr marL="720725" lvl="1" indent="-263525">
              <a:buFont typeface="Wingdings" pitchFamily="2" charset="2"/>
              <a:buChar char="§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um critério de agregação de indivíduos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122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956" y="2276872"/>
            <a:ext cx="8208516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Para realizar uma Análise de </a:t>
            </a:r>
            <a:r>
              <a:rPr lang="pt-BR" sz="2000" i="1" dirty="0" smtClean="0">
                <a:solidFill>
                  <a:schemeClr val="tx1"/>
                </a:solidFill>
              </a:rPr>
              <a:t>Clusters</a:t>
            </a:r>
            <a:r>
              <a:rPr lang="pt-BR" sz="2000" dirty="0" smtClean="0">
                <a:solidFill>
                  <a:schemeClr val="tx1"/>
                </a:solidFill>
              </a:rPr>
              <a:t> é necessário um conjunto de </a:t>
            </a:r>
            <a:r>
              <a:rPr lang="pt-BR" sz="2000" b="1" i="1" dirty="0" smtClean="0">
                <a:solidFill>
                  <a:schemeClr val="tx1"/>
                </a:solidFill>
              </a:rPr>
              <a:t>n</a:t>
            </a:r>
            <a:r>
              <a:rPr lang="pt-BR" sz="2000" dirty="0" smtClean="0">
                <a:solidFill>
                  <a:schemeClr val="tx1"/>
                </a:solidFill>
              </a:rPr>
              <a:t> indivíduos e </a:t>
            </a:r>
            <a:r>
              <a:rPr lang="pt-BR" sz="2000" b="1" i="1" dirty="0" smtClean="0">
                <a:solidFill>
                  <a:schemeClr val="tx1"/>
                </a:solidFill>
              </a:rPr>
              <a:t>p</a:t>
            </a:r>
            <a:r>
              <a:rPr lang="pt-BR" sz="2000" dirty="0" smtClean="0">
                <a:solidFill>
                  <a:schemeClr val="tx1"/>
                </a:solidFill>
              </a:rPr>
              <a:t> variáveis. </a:t>
            </a:r>
          </a:p>
          <a:p>
            <a:pPr algn="just"/>
            <a:r>
              <a:rPr lang="pt-BR" sz="2000" dirty="0" smtClean="0">
                <a:solidFill>
                  <a:schemeClr val="tx1"/>
                </a:solidFill>
              </a:rPr>
              <a:t>O método agrega os indivíduos semelhantes, decorrendo em quatro etapas:</a:t>
            </a:r>
          </a:p>
          <a:p>
            <a:pPr marL="457200" indent="-276225">
              <a:buFont typeface="+mj-lt"/>
              <a:buAutoNum type="arabicPeriod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Seleccionar os indivíduos e as variáveis;</a:t>
            </a:r>
          </a:p>
          <a:p>
            <a:pPr marL="457200" indent="-276225">
              <a:buFont typeface="+mj-lt"/>
              <a:buAutoNum type="arabicPeriod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Definir a medida de semelhança ou distância entre indivíduos;</a:t>
            </a:r>
          </a:p>
          <a:p>
            <a:pPr marL="457200" indent="-276225">
              <a:buFont typeface="+mj-lt"/>
              <a:buAutoNum type="arabicPeriod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Definir o critério de agregação;</a:t>
            </a:r>
          </a:p>
          <a:p>
            <a:pPr marL="457200" indent="-276225">
              <a:buFont typeface="+mj-lt"/>
              <a:buAutoNum type="arabicPeriod"/>
            </a:pPr>
            <a:r>
              <a:rPr lang="pt-BR" sz="2000" dirty="0" smtClean="0">
                <a:solidFill>
                  <a:schemeClr val="bg2">
                    <a:lumMod val="75000"/>
                  </a:schemeClr>
                </a:solidFill>
              </a:rPr>
              <a:t>Validar os resultados.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123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478375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0363" indent="-360363">
              <a:buFont typeface="+mj-lt"/>
              <a:buAutoNum type="arabicPeriod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Seleccionar os indivíduos e as variáveis;</a:t>
            </a:r>
          </a:p>
          <a:p>
            <a:pPr marL="457200" indent="-276225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O investigador deverá ter em conta o seu conhecimento da informação para fazer a selecção adequada da base de dados (indivíduos e variáveis);</a:t>
            </a:r>
          </a:p>
          <a:p>
            <a:pPr marL="457200" indent="-276225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As variáveis têm de ser do mesmo tipo, para se poder usar a mesma medida de semelhança entre indivíduos.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94247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124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445856"/>
            <a:ext cx="80645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 Definir a medida de semelhança ou distância entre indivíduos;</a:t>
            </a:r>
          </a:p>
          <a:p>
            <a:pPr marL="450850" indent="-269875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Distância euclidiana, coseno, correlação de Pearson, etc. (variáveis quantitativas)</a:t>
            </a:r>
          </a:p>
          <a:p>
            <a:pPr marL="450850" indent="-269875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Quiquadrado, Phiquadrado, etc.(variáveis qualitativas) 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94247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125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060848"/>
            <a:ext cx="80645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/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3. Definir o critério de agregação (</a:t>
            </a:r>
            <a:r>
              <a:rPr lang="pt-BR" sz="2000" dirty="0" smtClean="0">
                <a:solidFill>
                  <a:schemeClr val="tx1"/>
                </a:solidFill>
              </a:rPr>
              <a:t>cluster method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);</a:t>
            </a:r>
          </a:p>
          <a:p>
            <a:pPr marL="269875" indent="-269875" algn="just"/>
            <a:r>
              <a:rPr lang="pt-BR" sz="2000" dirty="0" smtClean="0">
                <a:solidFill>
                  <a:schemeClr val="tx1"/>
                </a:solidFill>
              </a:rPr>
              <a:t>Exemplos de métodos de agregação:</a:t>
            </a:r>
          </a:p>
          <a:p>
            <a:pPr marL="450850" lvl="1" indent="-271463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accent2"/>
                </a:solidFill>
              </a:rPr>
              <a:t>Vizinho mais próximo (Nearest Neighbour ou single linkage):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 cada iteração é escolhido o emparelhamento entre os indivíduos com menor distância. </a:t>
            </a:r>
            <a:r>
              <a:rPr lang="pt-BR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Depois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é escolhida a menor distância entre os indivíduos e os novos clusters.</a:t>
            </a:r>
          </a:p>
          <a:p>
            <a:pPr marL="450850" lvl="1" indent="-271463" algn="just">
              <a:spcBef>
                <a:spcPts val="0"/>
              </a:spcBef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accent2"/>
                </a:solidFill>
              </a:rPr>
              <a:t>Vizinho mais afastado (Furthest Neighbour ou complete linkage): </a:t>
            </a:r>
          </a:p>
          <a:p>
            <a:pPr marL="450850" lvl="1" indent="-271463" algn="just">
              <a:spcBef>
                <a:spcPts val="0"/>
              </a:spcBef>
            </a:pPr>
            <a:r>
              <a:rPr lang="pt-BR" sz="2000" dirty="0" smtClean="0">
                <a:solidFill>
                  <a:schemeClr val="accent2"/>
                </a:solidFill>
              </a:rPr>
              <a:t>	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 cada iteração é escolhido o emparelhamento entre os indivíduos com menor distância. </a:t>
            </a:r>
            <a:r>
              <a:rPr lang="pt-BR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Depois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é escolhida a maior distância entre os indivíduos e os novos clusters. </a:t>
            </a:r>
          </a:p>
          <a:p>
            <a:pPr marL="450850" lvl="1" indent="-271463" algn="just">
              <a:spcBef>
                <a:spcPts val="0"/>
              </a:spcBef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accent2"/>
                </a:solidFill>
              </a:rPr>
              <a:t>Ward: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baseia-se na perda de informação resultante do agrupamento dos indivíduos, medida através da soma dos quadrados dos desvios das observações individuais relativamente às médias dos grupos em que são classificadas.  </a:t>
            </a:r>
            <a:endParaRPr lang="pt-BR" sz="1600" dirty="0" smtClean="0">
              <a:solidFill>
                <a:schemeClr val="accent2"/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126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276872"/>
            <a:ext cx="80645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4. Validar os resultados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Dendrograma. </a:t>
            </a:r>
          </a:p>
          <a:p>
            <a:pPr marL="457200" indent="-457200"/>
            <a:endParaRPr lang="pt-BR" sz="20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Qual o número ideal de classes?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389083" y="2027742"/>
            <a:ext cx="454229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127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827584" y="2420889"/>
            <a:ext cx="770446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 ilustrativo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1. Matriz de dados</a:t>
            </a: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93331"/>
              </p:ext>
            </p:extLst>
          </p:nvPr>
        </p:nvGraphicFramePr>
        <p:xfrm>
          <a:off x="5148065" y="3776803"/>
          <a:ext cx="2230505" cy="1884445"/>
        </p:xfrm>
        <a:graphic>
          <a:graphicData uri="http://schemas.openxmlformats.org/drawingml/2006/table">
            <a:tbl>
              <a:tblPr/>
              <a:tblGrid>
                <a:gridCol w="446101"/>
                <a:gridCol w="446101"/>
                <a:gridCol w="446101"/>
                <a:gridCol w="446101"/>
                <a:gridCol w="446101"/>
              </a:tblGrid>
              <a:tr h="376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76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76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76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76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860032" y="2924942"/>
            <a:ext cx="302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>
                <a:solidFill>
                  <a:schemeClr val="tx2"/>
                </a:solidFill>
              </a:rPr>
              <a:t>2. Matriz de distâncias entre 4 objetos: a,b,c,d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87086920"/>
              </p:ext>
            </p:extLst>
          </p:nvPr>
        </p:nvGraphicFramePr>
        <p:xfrm>
          <a:off x="1547664" y="3356993"/>
          <a:ext cx="1598577" cy="1944215"/>
        </p:xfrm>
        <a:graphic>
          <a:graphicData uri="http://schemas.openxmlformats.org/drawingml/2006/table">
            <a:tbl>
              <a:tblPr/>
              <a:tblGrid>
                <a:gridCol w="532859"/>
                <a:gridCol w="532859"/>
                <a:gridCol w="532859"/>
              </a:tblGrid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V2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128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121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467544" y="2060848"/>
            <a:ext cx="80645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 ilustrativo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3. Definir o critério de agregação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 Nearest Neighbour (Single Linkage)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914400" lvl="1" indent="-457200"/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23528" y="3753038"/>
          <a:ext cx="1942075" cy="1456555"/>
        </p:xfrm>
        <a:graphic>
          <a:graphicData uri="http://schemas.openxmlformats.org/drawingml/2006/table">
            <a:tbl>
              <a:tblPr/>
              <a:tblGrid>
                <a:gridCol w="388415"/>
                <a:gridCol w="388415"/>
                <a:gridCol w="388415"/>
                <a:gridCol w="388415"/>
                <a:gridCol w="388415"/>
              </a:tblGrid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483768" y="3753037"/>
          <a:ext cx="1942075" cy="1456555"/>
        </p:xfrm>
        <a:graphic>
          <a:graphicData uri="http://schemas.openxmlformats.org/drawingml/2006/table">
            <a:tbl>
              <a:tblPr/>
              <a:tblGrid>
                <a:gridCol w="388415"/>
                <a:gridCol w="388415"/>
                <a:gridCol w="388415"/>
                <a:gridCol w="388415"/>
                <a:gridCol w="388415"/>
              </a:tblGrid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9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4566" marR="14566" marT="145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4566" marR="14566" marT="145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0" y="3753037"/>
          <a:ext cx="1584176" cy="1218596"/>
        </p:xfrm>
        <a:graphic>
          <a:graphicData uri="http://schemas.openxmlformats.org/drawingml/2006/table">
            <a:tbl>
              <a:tblPr/>
              <a:tblGrid>
                <a:gridCol w="385889"/>
                <a:gridCol w="426509"/>
                <a:gridCol w="385889"/>
                <a:gridCol w="385889"/>
              </a:tblGrid>
              <a:tr h="3046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046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232" marR="15232" marT="15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046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232" marR="15232" marT="15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046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5232" marR="15232" marT="1523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232" marR="15232" marT="152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372200" y="3753037"/>
          <a:ext cx="1564972" cy="1235504"/>
        </p:xfrm>
        <a:graphic>
          <a:graphicData uri="http://schemas.openxmlformats.org/drawingml/2006/table">
            <a:tbl>
              <a:tblPr/>
              <a:tblGrid>
                <a:gridCol w="391243"/>
                <a:gridCol w="391243"/>
                <a:gridCol w="391243"/>
                <a:gridCol w="391243"/>
              </a:tblGrid>
              <a:tr h="308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08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444" marR="15444" marT="154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08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444" marR="15444" marT="154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308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5444" marR="15444" marT="154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444" marR="15444" marT="15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236296" y="5265205"/>
          <a:ext cx="1440159" cy="900099"/>
        </p:xfrm>
        <a:graphic>
          <a:graphicData uri="http://schemas.openxmlformats.org/drawingml/2006/table">
            <a:tbl>
              <a:tblPr/>
              <a:tblGrid>
                <a:gridCol w="460257"/>
                <a:gridCol w="460257"/>
                <a:gridCol w="519645"/>
              </a:tblGrid>
              <a:tr h="30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5002" marR="15002" marT="150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b+d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0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a+c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002" marR="15002" marT="15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30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b+d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5002" marR="15002" marT="15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5002" marR="15002" marT="150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31550"/>
            <a:ext cx="792088" cy="17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465005"/>
            <a:ext cx="792088" cy="17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3392997"/>
            <a:ext cx="792088" cy="17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878962">
            <a:off x="8000732" y="4746935"/>
            <a:ext cx="541188" cy="12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763688" y="306896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>
                <a:solidFill>
                  <a:schemeClr val="tx2"/>
                </a:solidFill>
              </a:rPr>
              <a:t>Min d= d(</a:t>
            </a:r>
            <a:r>
              <a:rPr lang="pt-PT" sz="1400" dirty="0" err="1" smtClean="0">
                <a:solidFill>
                  <a:schemeClr val="tx2"/>
                </a:solidFill>
              </a:rPr>
              <a:t>a,c</a:t>
            </a:r>
            <a:r>
              <a:rPr lang="pt-PT" sz="1400" dirty="0" smtClean="0">
                <a:solidFill>
                  <a:schemeClr val="tx2"/>
                </a:solidFill>
              </a:rPr>
              <a:t>)=d(</a:t>
            </a:r>
            <a:r>
              <a:rPr lang="pt-PT" sz="1400" dirty="0" err="1" smtClean="0">
                <a:solidFill>
                  <a:schemeClr val="tx2"/>
                </a:solidFill>
              </a:rPr>
              <a:t>c,a</a:t>
            </a:r>
            <a:r>
              <a:rPr lang="pt-PT" sz="1400" dirty="0" smtClean="0">
                <a:solidFill>
                  <a:schemeClr val="tx2"/>
                </a:solidFill>
              </a:rPr>
              <a:t>)=3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7944" y="292494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>
                <a:solidFill>
                  <a:schemeClr val="tx2"/>
                </a:solidFill>
              </a:rPr>
              <a:t>Min [d(</a:t>
            </a:r>
            <a:r>
              <a:rPr lang="pt-PT" sz="1400" dirty="0" err="1" smtClean="0">
                <a:solidFill>
                  <a:schemeClr val="tx2"/>
                </a:solidFill>
              </a:rPr>
              <a:t>a,b</a:t>
            </a:r>
            <a:r>
              <a:rPr lang="pt-PT" sz="1400" dirty="0" smtClean="0">
                <a:solidFill>
                  <a:schemeClr val="tx2"/>
                </a:solidFill>
              </a:rPr>
              <a:t>), d(</a:t>
            </a:r>
            <a:r>
              <a:rPr lang="pt-PT" sz="1400" dirty="0" err="1" smtClean="0">
                <a:solidFill>
                  <a:schemeClr val="tx2"/>
                </a:solidFill>
              </a:rPr>
              <a:t>c,b</a:t>
            </a:r>
            <a:r>
              <a:rPr lang="pt-PT" sz="1400" dirty="0" smtClean="0">
                <a:solidFill>
                  <a:schemeClr val="tx2"/>
                </a:solidFill>
              </a:rPr>
              <a:t>))]= d(</a:t>
            </a:r>
            <a:r>
              <a:rPr lang="pt-PT" sz="1400" dirty="0" err="1" smtClean="0">
                <a:solidFill>
                  <a:schemeClr val="tx2"/>
                </a:solidFill>
              </a:rPr>
              <a:t>a,b</a:t>
            </a:r>
            <a:r>
              <a:rPr lang="pt-PT" sz="1400" dirty="0" smtClean="0">
                <a:solidFill>
                  <a:schemeClr val="tx2"/>
                </a:solidFill>
              </a:rPr>
              <a:t>)=5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6176" y="2996952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>
                <a:solidFill>
                  <a:schemeClr val="tx2"/>
                </a:solidFill>
              </a:rPr>
              <a:t>Min d= d(</a:t>
            </a:r>
            <a:r>
              <a:rPr lang="pt-PT" sz="1400" dirty="0" err="1" smtClean="0">
                <a:solidFill>
                  <a:schemeClr val="tx2"/>
                </a:solidFill>
              </a:rPr>
              <a:t>b,d</a:t>
            </a:r>
            <a:r>
              <a:rPr lang="pt-PT" sz="1400" dirty="0" smtClean="0">
                <a:solidFill>
                  <a:schemeClr val="tx2"/>
                </a:solidFill>
              </a:rPr>
              <a:t>)=d(</a:t>
            </a:r>
            <a:r>
              <a:rPr lang="pt-PT" sz="1400" dirty="0" err="1" smtClean="0">
                <a:solidFill>
                  <a:schemeClr val="tx2"/>
                </a:solidFill>
              </a:rPr>
              <a:t>d,b</a:t>
            </a:r>
            <a:r>
              <a:rPr lang="pt-PT" sz="1400" dirty="0" smtClean="0">
                <a:solidFill>
                  <a:schemeClr val="tx2"/>
                </a:solidFill>
              </a:rPr>
              <a:t>)=4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6056" y="537321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>
                <a:solidFill>
                  <a:schemeClr val="tx2"/>
                </a:solidFill>
              </a:rPr>
              <a:t>Min [d(</a:t>
            </a:r>
            <a:r>
              <a:rPr lang="pt-PT" sz="1400" dirty="0" err="1" smtClean="0">
                <a:solidFill>
                  <a:schemeClr val="tx2"/>
                </a:solidFill>
              </a:rPr>
              <a:t>a+c,b</a:t>
            </a:r>
            <a:r>
              <a:rPr lang="pt-PT" sz="1400" dirty="0" smtClean="0">
                <a:solidFill>
                  <a:schemeClr val="tx2"/>
                </a:solidFill>
              </a:rPr>
              <a:t>), d(</a:t>
            </a:r>
            <a:r>
              <a:rPr lang="pt-PT" sz="1400" dirty="0" err="1" smtClean="0">
                <a:solidFill>
                  <a:schemeClr val="tx2"/>
                </a:solidFill>
              </a:rPr>
              <a:t>a+c,d</a:t>
            </a:r>
            <a:r>
              <a:rPr lang="pt-PT" sz="1400" dirty="0" smtClean="0">
                <a:solidFill>
                  <a:schemeClr val="tx2"/>
                </a:solidFill>
              </a:rPr>
              <a:t>))]= d(</a:t>
            </a:r>
            <a:r>
              <a:rPr lang="pt-PT" sz="1400" dirty="0" err="1" smtClean="0">
                <a:solidFill>
                  <a:schemeClr val="tx2"/>
                </a:solidFill>
              </a:rPr>
              <a:t>a+c,b</a:t>
            </a:r>
            <a:r>
              <a:rPr lang="pt-PT" sz="1400" dirty="0" smtClean="0">
                <a:solidFill>
                  <a:schemeClr val="tx2"/>
                </a:solidFill>
              </a:rPr>
              <a:t>)=5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512" y="530120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>
                <a:solidFill>
                  <a:schemeClr val="tx2"/>
                </a:solidFill>
              </a:rPr>
              <a:t>Matriz de distâncias entre 4 objetos: </a:t>
            </a:r>
            <a:r>
              <a:rPr lang="pt-PT" sz="1400" dirty="0" err="1" smtClean="0">
                <a:solidFill>
                  <a:schemeClr val="tx2"/>
                </a:solidFill>
              </a:rPr>
              <a:t>a,b,c,d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129</a:t>
            </a:fld>
            <a:endParaRPr lang="pt-PT" dirty="0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9837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611188" y="2262931"/>
            <a:ext cx="8064500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b="1" dirty="0" smtClean="0">
                <a:solidFill>
                  <a:schemeClr val="bg2"/>
                </a:solidFill>
                <a:latin typeface="Humnst777 BT"/>
              </a:rPr>
              <a:t>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KDD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(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Knwoledge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Discovery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from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Databases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):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descoberta de conhecimento a partir de bases de dados.</a:t>
            </a:r>
          </a:p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endParaRPr lang="pt-PT" sz="2000" i="1" dirty="0" smtClean="0">
              <a:solidFill>
                <a:schemeClr val="tx1"/>
              </a:solidFill>
              <a:latin typeface="Humnst777 BT"/>
            </a:endParaRPr>
          </a:p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b="1" dirty="0" smtClean="0">
                <a:solidFill>
                  <a:schemeClr val="bg2"/>
                </a:solidFill>
                <a:latin typeface="Humnst777 BT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Machine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learning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: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muita da descoberta de padrões estruturais nos dados é feita através de algoritmos de aprendizagem “automática”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/>
              </a:rPr>
              <a:t>machine</a:t>
            </a:r>
            <a:r>
              <a:rPr lang="pt-PT" sz="20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/>
              </a:rPr>
              <a:t>learning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).</a:t>
            </a: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10691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 e outras áreas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3"/>
            <a:ext cx="2736304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2000" dirty="0">
                <a:solidFill>
                  <a:schemeClr val="accent2"/>
                </a:solidFill>
              </a:rPr>
              <a:t>Exemplo ilustrativo 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endParaRPr lang="pt-BR" sz="2000" dirty="0" smtClean="0">
              <a:solidFill>
                <a:schemeClr val="tx1"/>
              </a:solidFill>
            </a:endParaRP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4. Dendrograma</a:t>
            </a: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/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67944" y="4906035"/>
            <a:ext cx="3312368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139952" y="5050051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dirty="0" smtClean="0">
                <a:solidFill>
                  <a:schemeClr val="tx1"/>
                </a:solidFill>
              </a:rPr>
              <a:t>a	c	b	d</a:t>
            </a:r>
            <a:endParaRPr lang="pt-PT" sz="15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11960" y="4509120"/>
            <a:ext cx="0" cy="3969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148064" y="4509120"/>
            <a:ext cx="0" cy="3969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084168" y="3933056"/>
            <a:ext cx="0" cy="97297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7020272" y="3933056"/>
            <a:ext cx="0" cy="9419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4211960" y="4509120"/>
            <a:ext cx="93610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6084168" y="3933056"/>
            <a:ext cx="93610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4673319" y="3429000"/>
            <a:ext cx="6041" cy="110205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6552220" y="3436071"/>
            <a:ext cx="1" cy="49698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4680012" y="3429000"/>
            <a:ext cx="187890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4067944" y="2708920"/>
            <a:ext cx="0" cy="219296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1880" y="3783147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500" dirty="0" smtClean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4067944" y="3933056"/>
            <a:ext cx="2016224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491880" y="3274488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5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91880" y="4293096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500" dirty="0" smtClean="0">
                <a:solidFill>
                  <a:schemeClr val="tx1"/>
                </a:solidFill>
              </a:rPr>
              <a:t>3</a:t>
            </a:r>
            <a:endParaRPr lang="pt-PT" sz="15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 flipV="1">
            <a:off x="4060078" y="3429000"/>
            <a:ext cx="655938" cy="7071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4081526" y="4524207"/>
            <a:ext cx="202442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3419872" y="2564904"/>
            <a:ext cx="6480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500" dirty="0" smtClean="0">
                <a:solidFill>
                  <a:schemeClr val="tx1"/>
                </a:solidFill>
              </a:rPr>
              <a:t>Dist.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220344" y="4509120"/>
            <a:ext cx="2799928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28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130</a:t>
            </a:fld>
            <a:endParaRPr lang="pt-PT" dirty="0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52686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83566" y="1988843"/>
            <a:ext cx="324036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 ilustrativo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3. Definir outro critério 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de agregação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 ward</a:t>
            </a:r>
          </a:p>
          <a:p>
            <a:pPr marL="914400" lvl="1" indent="-457200"/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92045256"/>
              </p:ext>
            </p:extLst>
          </p:nvPr>
        </p:nvGraphicFramePr>
        <p:xfrm>
          <a:off x="4283966" y="1804400"/>
          <a:ext cx="4536506" cy="4288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490"/>
                <a:gridCol w="806490"/>
                <a:gridCol w="806490"/>
                <a:gridCol w="806490"/>
                <a:gridCol w="1310546"/>
              </a:tblGrid>
              <a:tr h="364416"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effectLst/>
                        </a:rPr>
                        <a:t> 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Membros no cluster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pt-PT" sz="1500" b="1" u="none" strike="noStrike" dirty="0">
                          <a:effectLst/>
                        </a:rPr>
                        <a:t>ESS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 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b="1" u="none" strike="noStrike" dirty="0">
                          <a:effectLst/>
                        </a:rPr>
                        <a:t>1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b="1" u="none" strike="noStrike">
                          <a:effectLst/>
                        </a:rPr>
                        <a:t>2</a:t>
                      </a:r>
                      <a:endParaRPr lang="pt-PT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b="1" u="none" strike="noStrike" dirty="0">
                          <a:effectLst/>
                        </a:rPr>
                        <a:t>3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1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a, b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c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d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effectLst/>
                        </a:rPr>
                        <a:t>20,5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2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a, c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b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d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>
                          <a:effectLst/>
                        </a:rPr>
                        <a:t>0,5</a:t>
                      </a:r>
                      <a:endParaRPr lang="pt-PT" sz="15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3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a,d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b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c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effectLst/>
                        </a:rPr>
                        <a:t>14,5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4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b,c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a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d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effectLst/>
                        </a:rPr>
                        <a:t>26,0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5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b,d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a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c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effectLst/>
                        </a:rPr>
                        <a:t>5,0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6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c,d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effectLst/>
                        </a:rPr>
                        <a:t>a</a:t>
                      </a:r>
                      <a:endParaRPr lang="pt-PT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effectLst/>
                        </a:rPr>
                        <a:t>b</a:t>
                      </a:r>
                      <a:endParaRPr lang="pt-PT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effectLst/>
                        </a:rPr>
                        <a:t>17,0</a:t>
                      </a:r>
                      <a:endParaRPr lang="pt-P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a,b,c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d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31,3</a:t>
                      </a:r>
                      <a:endParaRPr lang="pt-PT" sz="15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a,b,d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26,7</a:t>
                      </a:r>
                      <a:endParaRPr lang="pt-PT" sz="15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a,c,d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b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21,3</a:t>
                      </a:r>
                      <a:endParaRPr lang="pt-PT" sz="15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b,c,d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pt-PT" sz="1500" b="0" i="0" u="none" strike="noStrike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32,0</a:t>
                      </a:r>
                      <a:endParaRPr lang="pt-PT" sz="1500" b="1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 smtClean="0">
                          <a:solidFill>
                            <a:srgbClr val="669900"/>
                          </a:solidFill>
                          <a:effectLst/>
                        </a:rPr>
                        <a:t>1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669900"/>
                          </a:solidFill>
                          <a:effectLst/>
                        </a:rPr>
                        <a:t>a,b</a:t>
                      </a:r>
                      <a:endParaRPr lang="pt-PT" sz="1500" b="0" i="0" u="none" strike="noStrike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669900"/>
                          </a:solidFill>
                          <a:effectLst/>
                        </a:rPr>
                        <a:t>c,d</a:t>
                      </a:r>
                      <a:endParaRPr lang="pt-PT" sz="1500" b="0" i="0" u="none" strike="noStrike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>
                          <a:solidFill>
                            <a:srgbClr val="6699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669900"/>
                          </a:solidFill>
                          <a:effectLst/>
                        </a:rPr>
                        <a:t>37,5</a:t>
                      </a:r>
                      <a:endParaRPr lang="pt-PT" sz="1500" b="1" i="0" u="none" strike="noStrike" dirty="0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 smtClean="0">
                          <a:solidFill>
                            <a:srgbClr val="669900"/>
                          </a:solidFill>
                          <a:effectLst/>
                        </a:rPr>
                        <a:t>2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669900"/>
                          </a:solidFill>
                          <a:effectLst/>
                        </a:rPr>
                        <a:t>a,c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>
                          <a:solidFill>
                            <a:srgbClr val="669900"/>
                          </a:solidFill>
                          <a:effectLst/>
                        </a:rPr>
                        <a:t>d,b</a:t>
                      </a:r>
                      <a:endParaRPr lang="pt-PT" sz="1500" b="0" i="0" u="none" strike="noStrike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>
                          <a:solidFill>
                            <a:srgbClr val="6699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669900"/>
                          </a:solidFill>
                          <a:effectLst/>
                        </a:rPr>
                        <a:t>5,5</a:t>
                      </a:r>
                      <a:endParaRPr lang="pt-PT" sz="1500" b="1" i="0" u="none" strike="noStrike" dirty="0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280320"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 smtClean="0">
                          <a:solidFill>
                            <a:srgbClr val="669900"/>
                          </a:solidFill>
                          <a:effectLst/>
                        </a:rPr>
                        <a:t>3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669900"/>
                          </a:solidFill>
                          <a:effectLst/>
                        </a:rPr>
                        <a:t>a,d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PT" sz="1500" u="none" strike="noStrike" dirty="0">
                          <a:solidFill>
                            <a:srgbClr val="669900"/>
                          </a:solidFill>
                          <a:effectLst/>
                        </a:rPr>
                        <a:t>b,c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rgbClr val="669900"/>
                          </a:solidFill>
                          <a:effectLst/>
                        </a:rPr>
                        <a:t> </a:t>
                      </a:r>
                      <a:endParaRPr lang="pt-PT" sz="1500" b="0" i="0" u="none" strike="noStrike" dirty="0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b="1" u="none" strike="noStrike" dirty="0">
                          <a:solidFill>
                            <a:srgbClr val="669900"/>
                          </a:solidFill>
                          <a:effectLst/>
                        </a:rPr>
                        <a:t>40,5</a:t>
                      </a:r>
                      <a:endParaRPr lang="pt-PT" sz="1500" b="1" i="0" u="none" strike="noStrike" dirty="0">
                        <a:solidFill>
                          <a:srgbClr val="6699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 bwMode="auto">
          <a:xfrm>
            <a:off x="3707904" y="2132856"/>
            <a:ext cx="453650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499992" y="1844824"/>
            <a:ext cx="0" cy="40960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707904" y="2420888"/>
            <a:ext cx="453650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7452320" y="1916832"/>
            <a:ext cx="0" cy="40960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" name="Freeform 7"/>
          <p:cNvSpPr/>
          <p:nvPr/>
        </p:nvSpPr>
        <p:spPr bwMode="auto">
          <a:xfrm>
            <a:off x="7668344" y="2678730"/>
            <a:ext cx="848414" cy="382587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Freeform 16"/>
          <p:cNvSpPr/>
          <p:nvPr/>
        </p:nvSpPr>
        <p:spPr bwMode="auto">
          <a:xfrm>
            <a:off x="7668344" y="3478461"/>
            <a:ext cx="848414" cy="382587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Freeform 17"/>
          <p:cNvSpPr/>
          <p:nvPr/>
        </p:nvSpPr>
        <p:spPr bwMode="auto">
          <a:xfrm>
            <a:off x="7668344" y="5494685"/>
            <a:ext cx="848414" cy="382587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683566" y="3284987"/>
            <a:ext cx="3528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Passos: </a:t>
            </a:r>
          </a:p>
          <a:p>
            <a:r>
              <a:rPr lang="pt-P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Cálculo das médias das variáveis para cada grupo;  </a:t>
            </a:r>
          </a:p>
          <a:p>
            <a:r>
              <a:rPr lang="pt-P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Cálculo do quadrado da distância Euclidiana entre essas médias e os valores das variáveis para cada indivíduo 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P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P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Soma das distâncias para todos os indivíduos (soma dos quadrados das diferenças ou erros) - Minimiza a variância dentro dos grupos minimizando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pt-P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soma dos quadrados dos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erros (ESS).</a:t>
            </a:r>
            <a:endParaRPr lang="pt-P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53922100"/>
              </p:ext>
            </p:extLst>
          </p:nvPr>
        </p:nvGraphicFramePr>
        <p:xfrm>
          <a:off x="1619672" y="4365104"/>
          <a:ext cx="1602310" cy="505793"/>
        </p:xfrm>
        <a:graphic>
          <a:graphicData uri="http://schemas.openxmlformats.org/presentationml/2006/ole">
            <p:oleObj spid="_x0000_s1676290" name="Equation" r:id="rId3" imgW="1409088" imgH="444307" progId="Equation.3">
              <p:embed/>
            </p:oleObj>
          </a:graphicData>
        </a:graphic>
      </p:graphicFrame>
      <p:sp>
        <p:nvSpPr>
          <p:cNvPr id="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" name="Text Box 376"/>
          <p:cNvSpPr txBox="1">
            <a:spLocks noChangeArrowheads="1"/>
          </p:cNvSpPr>
          <p:nvPr/>
        </p:nvSpPr>
        <p:spPr bwMode="auto">
          <a:xfrm>
            <a:off x="682699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131</a:t>
            </a:fld>
            <a:endParaRPr lang="pt-PT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7155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4.1. e 4.2.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3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1. Dados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 </a:t>
            </a:r>
            <a:r>
              <a:rPr lang="pt-BR" sz="20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incêndios</a:t>
            </a: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2. Definir a medida de semelhança ou distância entre indivíduos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Quadrado da distância euclidiana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3.  Definir o critério de agregação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Nearest Neighbour, Furthest Neighbour, Ward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4.  Validar os resultados.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133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539552" y="2132856"/>
            <a:ext cx="80645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solidFill>
                  <a:schemeClr val="tx1"/>
                </a:solidFill>
              </a:rPr>
              <a:t>Dados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 fonte: ICNF  - Instituto  da Conservação da Natureza e das Florestas) 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27280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  <a:hlinkClick r:id="rId2"/>
              </a:rPr>
              <a:t>http://www.icnf.pt/portal</a:t>
            </a:r>
            <a:endParaRPr lang="en-US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pt-BR" sz="2000" b="1" dirty="0" smtClean="0">
                <a:solidFill>
                  <a:schemeClr val="tx2"/>
                </a:solidFill>
              </a:rPr>
              <a:t>Variáveis</a:t>
            </a:r>
            <a:r>
              <a:rPr lang="pt-BR" sz="2000" dirty="0" smtClean="0">
                <a:solidFill>
                  <a:schemeClr val="tx2"/>
                </a:solidFill>
              </a:rPr>
              <a:t> : </a:t>
            </a:r>
          </a:p>
          <a:p>
            <a:pPr lvl="1"/>
            <a:r>
              <a:rPr lang="pt-BR" sz="2000" dirty="0" smtClean="0">
                <a:solidFill>
                  <a:schemeClr val="tx2"/>
                </a:solidFill>
              </a:rPr>
              <a:t>V1: Dimensao média; </a:t>
            </a:r>
          </a:p>
          <a:p>
            <a:pPr lvl="1"/>
            <a:r>
              <a:rPr lang="pt-BR" sz="2000" dirty="0" smtClean="0">
                <a:solidFill>
                  <a:schemeClr val="tx2"/>
                </a:solidFill>
              </a:rPr>
              <a:t>V2: Ocorrências/área; </a:t>
            </a:r>
          </a:p>
          <a:p>
            <a:pPr lvl="1"/>
            <a:r>
              <a:rPr lang="pt-BR" sz="2000" dirty="0" smtClean="0">
                <a:solidFill>
                  <a:schemeClr val="tx2"/>
                </a:solidFill>
              </a:rPr>
              <a:t>V3: % área ardida; </a:t>
            </a:r>
          </a:p>
          <a:p>
            <a:pPr lvl="1"/>
            <a:r>
              <a:rPr lang="pt-BR" sz="2000" dirty="0" smtClean="0">
                <a:solidFill>
                  <a:schemeClr val="tx2"/>
                </a:solidFill>
              </a:rPr>
              <a:t>V4: povoamentos /área ardida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134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3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2. Definir a medida de semelhança ou distância entre indivíduos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Quadrado da distância euclidiana entre dois pontos i,j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35896" y="3717031"/>
          <a:ext cx="2160240" cy="789766"/>
        </p:xfrm>
        <a:graphic>
          <a:graphicData uri="http://schemas.openxmlformats.org/presentationml/2006/ole">
            <p:oleObj spid="_x0000_s1677314" name="Equação" r:id="rId3" imgW="1180588" imgH="431613" progId="Equation.3">
              <p:embed/>
            </p:oleObj>
          </a:graphicData>
        </a:graphic>
      </p:graphicFrame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135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3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3. Definir o critério de agregação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Nearest Neighbour (Single Linkage)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Furthest Neighbour (Complete Linkage)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Critério de Ward </a:t>
            </a:r>
            <a:endParaRPr lang="pt-BR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1"/>
              </a:solidFill>
            </a:endParaRPr>
          </a:p>
          <a:p>
            <a:endParaRPr lang="pt-BR" sz="2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pt-BR" sz="2000" dirty="0" smtClean="0">
              <a:solidFill>
                <a:schemeClr val="tx1"/>
              </a:solidFill>
            </a:endParaRPr>
          </a:p>
          <a:p>
            <a:pPr marL="1371600" lvl="2" indent="-457200">
              <a:buFont typeface="Arial" pitchFamily="34" charset="0"/>
              <a:buChar char="•"/>
            </a:pPr>
            <a:endParaRPr lang="pt-BR" sz="2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136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3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4. Validar os resultados.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bg2"/>
                </a:solidFill>
              </a:rPr>
              <a:t>Verificar qual o número ideal de clusters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bg2"/>
                </a:solidFill>
              </a:rPr>
              <a:t>Comparar vários critérios de agregação / estabilidade da solução?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bg2"/>
                </a:solidFill>
              </a:rPr>
              <a:t>Fazer análise descritiva das classes encontradas. Os grupos são diferentes ? (recorrer a testes paramétricos ou não paramétricos para confirmar estas diferenças)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137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2"/>
            <a:ext cx="4464496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4. Validar os resultados.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bg2"/>
                </a:solidFill>
              </a:rPr>
              <a:t>Verificar qual o número ideal de clusters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Baseado no dendrograma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Embora não exista uma regra universal, o corte deve-se fazer no local onde existe o maior salto de distância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851579" y="2002889"/>
            <a:ext cx="4099464" cy="363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 bwMode="auto">
          <a:xfrm>
            <a:off x="5364088" y="2854685"/>
            <a:ext cx="345638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1" name="Freeform 10"/>
          <p:cNvSpPr/>
          <p:nvPr/>
        </p:nvSpPr>
        <p:spPr bwMode="auto">
          <a:xfrm>
            <a:off x="5299746" y="3646773"/>
            <a:ext cx="3017539" cy="1008112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>
            <a:off x="8469709" y="4006813"/>
            <a:ext cx="278755" cy="656456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138</a:t>
            </a:fld>
            <a:endParaRPr lang="pt-PT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93629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611560" y="2347132"/>
            <a:ext cx="4464496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2000" dirty="0" smtClean="0">
                <a:solidFill>
                  <a:schemeClr val="accent2"/>
                </a:solidFill>
              </a:rPr>
              <a:t>Exemplo</a:t>
            </a:r>
            <a:r>
              <a:rPr lang="pt-BR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57200" indent="-457200"/>
            <a:r>
              <a:rPr lang="pt-BR" sz="2000" dirty="0" smtClean="0">
                <a:solidFill>
                  <a:schemeClr val="tx1"/>
                </a:solidFill>
              </a:rPr>
              <a:t>4. Validar os resultados.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bg2"/>
                </a:solidFill>
              </a:rPr>
              <a:t>Verificar qual o número ideal de clusters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Baseado no dendrograma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Embora não exista uma regra universal, o corte deve-se fazer no local onde existe o maior salto de distância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O  número de clusters em causa é também determinante para a solução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923587" y="2577204"/>
            <a:ext cx="4099464" cy="363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 bwMode="auto">
          <a:xfrm>
            <a:off x="5436096" y="4714908"/>
            <a:ext cx="345638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1" name="Freeform 10"/>
          <p:cNvSpPr/>
          <p:nvPr/>
        </p:nvSpPr>
        <p:spPr bwMode="auto">
          <a:xfrm>
            <a:off x="5371755" y="4725144"/>
            <a:ext cx="2440606" cy="648072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>
            <a:off x="8541717" y="4725144"/>
            <a:ext cx="278755" cy="656456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Freeform 12"/>
          <p:cNvSpPr/>
          <p:nvPr/>
        </p:nvSpPr>
        <p:spPr bwMode="auto">
          <a:xfrm>
            <a:off x="7812361" y="4725144"/>
            <a:ext cx="792087" cy="648072"/>
          </a:xfrm>
          <a:custGeom>
            <a:avLst/>
            <a:gdLst>
              <a:gd name="connsiteX0" fmla="*/ 626946 w 783421"/>
              <a:gd name="connsiteY0" fmla="*/ 95535 h 382587"/>
              <a:gd name="connsiteX1" fmla="*/ 67388 w 783421"/>
              <a:gd name="connsiteY1" fmla="*/ 122830 h 382587"/>
              <a:gd name="connsiteX2" fmla="*/ 53740 w 783421"/>
              <a:gd name="connsiteY2" fmla="*/ 327547 h 382587"/>
              <a:gd name="connsiteX3" fmla="*/ 463173 w 783421"/>
              <a:gd name="connsiteY3" fmla="*/ 382138 h 382587"/>
              <a:gd name="connsiteX4" fmla="*/ 777072 w 783421"/>
              <a:gd name="connsiteY4" fmla="*/ 327547 h 382587"/>
              <a:gd name="connsiteX5" fmla="*/ 681537 w 783421"/>
              <a:gd name="connsiteY5" fmla="*/ 0 h 382587"/>
              <a:gd name="connsiteX6" fmla="*/ 681537 w 783421"/>
              <a:gd name="connsiteY6" fmla="*/ 0 h 38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1" h="382587">
                <a:moveTo>
                  <a:pt x="626946" y="95535"/>
                </a:moveTo>
                <a:cubicBezTo>
                  <a:pt x="394934" y="89848"/>
                  <a:pt x="162922" y="84161"/>
                  <a:pt x="67388" y="122830"/>
                </a:cubicBezTo>
                <a:cubicBezTo>
                  <a:pt x="-28146" y="161499"/>
                  <a:pt x="-12224" y="284329"/>
                  <a:pt x="53740" y="327547"/>
                </a:cubicBezTo>
                <a:cubicBezTo>
                  <a:pt x="119704" y="370765"/>
                  <a:pt x="342618" y="382138"/>
                  <a:pt x="463173" y="382138"/>
                </a:cubicBezTo>
                <a:cubicBezTo>
                  <a:pt x="583728" y="382138"/>
                  <a:pt x="740678" y="391237"/>
                  <a:pt x="777072" y="327547"/>
                </a:cubicBezTo>
                <a:cubicBezTo>
                  <a:pt x="813466" y="263857"/>
                  <a:pt x="681537" y="0"/>
                  <a:pt x="681537" y="0"/>
                </a:cubicBezTo>
                <a:lnTo>
                  <a:pt x="681537" y="0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139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8978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14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Vs.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 Estatística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23528" y="2276872"/>
            <a:ext cx="403244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compreensão do problema e do “negócio”;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Menos baseada na “mecânica da técnica”;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requer muitos pressupostos acerca dos dados;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Consegue encontrar padrões em grandes quantidades de dados.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4427984" y="2278026"/>
            <a:ext cx="439248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modelos estatísticos precisam de pressupostos sobre os dados;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Tende a basear-se nos processo de amostragem;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técnicas não se encontram otimizadas para grandes quantidades de dados;</a:t>
            </a:r>
          </a:p>
          <a:p>
            <a:pPr>
              <a:buFont typeface="Arial" pitchFamily="34" charset="0"/>
              <a:buChar char="•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Necessita de grandes competências em conhecimentos de estatística.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355976" y="2348879"/>
            <a:ext cx="0" cy="316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4.3. e 4.4.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899988" y="2060848"/>
            <a:ext cx="77044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pt-BR" sz="3000" dirty="0" smtClean="0">
                <a:solidFill>
                  <a:schemeClr val="tx1"/>
                </a:solidFill>
              </a:rPr>
              <a:t>KMeans</a:t>
            </a: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564904"/>
            <a:ext cx="81369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2"/>
                </a:solidFill>
              </a:rPr>
              <a:t> </a:t>
            </a:r>
            <a:r>
              <a:rPr lang="en-US" sz="1900" dirty="0" smtClean="0">
                <a:solidFill>
                  <a:schemeClr val="tx1"/>
                </a:solidFill>
              </a:rPr>
              <a:t>É um </a:t>
            </a:r>
            <a:r>
              <a:rPr lang="en-US" sz="1900" dirty="0" err="1" smtClean="0">
                <a:solidFill>
                  <a:schemeClr val="tx1"/>
                </a:solidFill>
              </a:rPr>
              <a:t>método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que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pt-PT" sz="1900" dirty="0" smtClean="0">
                <a:solidFill>
                  <a:schemeClr val="tx1"/>
                </a:solidFill>
              </a:rPr>
              <a:t>visa a partição de n observações em k clusters, em que cada observação pertence ao cluster com o centro mais próximo da média. </a:t>
            </a:r>
          </a:p>
          <a:p>
            <a:pPr algn="just"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O objetivo do k-</a:t>
            </a:r>
            <a:r>
              <a:rPr lang="pt-PT" sz="1900" dirty="0" err="1" smtClean="0">
                <a:solidFill>
                  <a:schemeClr val="tx1"/>
                </a:solidFill>
              </a:rPr>
              <a:t>Means</a:t>
            </a:r>
            <a:r>
              <a:rPr lang="pt-PT" sz="1900" dirty="0" smtClean="0">
                <a:solidFill>
                  <a:schemeClr val="tx1"/>
                </a:solidFill>
              </a:rPr>
              <a:t> é minimizar a soma do erro quadrático dos vários grupos gerados. </a:t>
            </a:r>
          </a:p>
          <a:p>
            <a:pPr algn="just"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Pelo seu funcionamento o k-</a:t>
            </a:r>
            <a:r>
              <a:rPr lang="pt-PT" sz="1900" dirty="0" err="1" smtClean="0">
                <a:solidFill>
                  <a:schemeClr val="tx1"/>
                </a:solidFill>
              </a:rPr>
              <a:t>Means</a:t>
            </a:r>
            <a:r>
              <a:rPr lang="pt-PT" sz="1900" dirty="0" smtClean="0">
                <a:solidFill>
                  <a:schemeClr val="tx1"/>
                </a:solidFill>
              </a:rPr>
              <a:t> apenas possibilita a convergência para um mínimo local designado de </a:t>
            </a:r>
            <a:r>
              <a:rPr lang="pt-PT" sz="1900" dirty="0" err="1" smtClean="0">
                <a:solidFill>
                  <a:schemeClr val="tx1"/>
                </a:solidFill>
              </a:rPr>
              <a:t>centróide</a:t>
            </a:r>
            <a:r>
              <a:rPr lang="pt-PT" sz="1900" dirty="0" smtClean="0">
                <a:solidFill>
                  <a:schemeClr val="tx1"/>
                </a:solidFill>
              </a:rPr>
              <a:t>, dado um determinado número de grupos.</a:t>
            </a:r>
            <a:endParaRPr lang="en-US" sz="1900" dirty="0" smtClean="0">
              <a:solidFill>
                <a:schemeClr val="tx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1"/>
                </a:solidFill>
              </a:rPr>
              <a:t> É </a:t>
            </a:r>
            <a:r>
              <a:rPr lang="en-US" sz="1900" dirty="0" err="1" smtClean="0">
                <a:solidFill>
                  <a:schemeClr val="tx1"/>
                </a:solidFill>
              </a:rPr>
              <a:t>uma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técnica</a:t>
            </a:r>
            <a:r>
              <a:rPr lang="en-US" sz="1900" dirty="0" smtClean="0">
                <a:solidFill>
                  <a:schemeClr val="tx1"/>
                </a:solidFill>
              </a:rPr>
              <a:t> de clustering </a:t>
            </a:r>
            <a:r>
              <a:rPr lang="en-US" sz="1900" dirty="0" err="1" smtClean="0">
                <a:solidFill>
                  <a:schemeClr val="tx1"/>
                </a:solidFill>
              </a:rPr>
              <a:t>baseada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na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</a:rPr>
              <a:t>minimização</a:t>
            </a:r>
            <a:r>
              <a:rPr lang="en-US" sz="1900" dirty="0" smtClean="0">
                <a:solidFill>
                  <a:schemeClr val="tx1"/>
                </a:solidFill>
              </a:rPr>
              <a:t> de um </a:t>
            </a:r>
            <a:r>
              <a:rPr lang="en-US" sz="1900" dirty="0" err="1" smtClean="0">
                <a:solidFill>
                  <a:schemeClr val="tx1"/>
                </a:solidFill>
              </a:rPr>
              <a:t>critério</a:t>
            </a:r>
            <a:r>
              <a:rPr lang="en-US" sz="19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pt-PT" sz="1900" dirty="0" smtClean="0">
                <a:solidFill>
                  <a:schemeClr val="tx1"/>
                </a:solidFill>
              </a:rPr>
              <a:t> Baseia-se numa escolha prévia do número de pontos inicial (</a:t>
            </a:r>
            <a:r>
              <a:rPr lang="pt-PT" sz="1900" dirty="0" err="1" smtClean="0">
                <a:solidFill>
                  <a:schemeClr val="tx1"/>
                </a:solidFill>
              </a:rPr>
              <a:t>centróides</a:t>
            </a:r>
            <a:r>
              <a:rPr lang="pt-PT" sz="1900" dirty="0" smtClean="0">
                <a:solidFill>
                  <a:schemeClr val="tx1"/>
                </a:solidFill>
              </a:rPr>
              <a:t>)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Não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141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762632"/>
            <a:ext cx="727280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bg2"/>
                </a:solidFill>
              </a:rPr>
              <a:t>Algoritmo:</a:t>
            </a:r>
          </a:p>
          <a:p>
            <a:pPr>
              <a:spcBef>
                <a:spcPts val="0"/>
              </a:spcBef>
            </a:pPr>
            <a:r>
              <a:rPr lang="pt-PT" sz="1600" dirty="0" smtClean="0">
                <a:solidFill>
                  <a:schemeClr val="bg2"/>
                </a:solidFill>
              </a:rPr>
              <a:t>	</a:t>
            </a: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1. Selecionar K pontos como sendo os </a:t>
            </a:r>
            <a:r>
              <a:rPr lang="pt-PT" sz="1600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centróides</a:t>
            </a: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iniciais</a:t>
            </a:r>
          </a:p>
          <a:p>
            <a:pPr>
              <a:spcBef>
                <a:spcPts val="0"/>
              </a:spcBef>
            </a:pP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	2. Repetir até se atingir o mínimo do critério estabelecido:</a:t>
            </a:r>
          </a:p>
          <a:p>
            <a:pPr marL="1257300">
              <a:spcBef>
                <a:spcPts val="0"/>
              </a:spcBef>
            </a:pP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2.1. Formar K clusters,  associando cada novo ponto (registo de uma base de dados)  ao </a:t>
            </a:r>
            <a:r>
              <a:rPr lang="pt-PT" sz="1600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centróide</a:t>
            </a: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mais próximo</a:t>
            </a:r>
          </a:p>
          <a:p>
            <a:pPr marL="1257300">
              <a:spcBef>
                <a:spcPts val="0"/>
              </a:spcBef>
            </a:pP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2.1. Recalcular o </a:t>
            </a:r>
            <a:r>
              <a:rPr lang="pt-PT" sz="1600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centróide</a:t>
            </a:r>
            <a:r>
              <a:rPr lang="pt-PT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de cada cluster</a:t>
            </a:r>
            <a:endParaRPr lang="en-US" sz="1600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800" dirty="0" smtClean="0">
              <a:solidFill>
                <a:schemeClr val="bg2"/>
              </a:solidFill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522239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Não Hierárquica</a:t>
            </a:r>
            <a:endParaRPr lang="pt-PT" sz="29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99988" y="2154922"/>
            <a:ext cx="77044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pt-BR" sz="3000" dirty="0" smtClean="0">
                <a:solidFill>
                  <a:schemeClr val="tx1"/>
                </a:solidFill>
              </a:rPr>
              <a:t>KMeans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142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7" descr="k_means_min_dist_2.gif"/>
          <p:cNvPicPr>
            <a:picLocks noChangeAspect="1"/>
          </p:cNvPicPr>
          <p:nvPr/>
        </p:nvPicPr>
        <p:blipFill>
          <a:blip r:embed="rId2" cstate="print"/>
          <a:srcRect l="7560" t="12393" r="9281" b="3952"/>
          <a:stretch>
            <a:fillRect/>
          </a:stretch>
        </p:blipFill>
        <p:spPr>
          <a:xfrm>
            <a:off x="1475656" y="2492896"/>
            <a:ext cx="3293699" cy="2021134"/>
          </a:xfrm>
          <a:prstGeom prst="rect">
            <a:avLst/>
          </a:prstGeom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 l="30633" t="44906" r="31715" b="25563"/>
          <a:stretch>
            <a:fillRect/>
          </a:stretch>
        </p:blipFill>
        <p:spPr bwMode="auto">
          <a:xfrm>
            <a:off x="1835696" y="2492896"/>
            <a:ext cx="4464496" cy="26261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403648" y="5733256"/>
            <a:ext cx="5483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http://www.aiaccess.net/English/Glossaries/GlosMod/e_gm_k_means.htm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99" y="1666255"/>
            <a:ext cx="8461301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Não Hierárquica</a:t>
            </a:r>
            <a:r>
              <a:rPr lang="pt-PT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(ilustração do </a:t>
            </a:r>
            <a:r>
              <a:rPr lang="pt-PT" sz="2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Kmeans</a:t>
            </a:r>
            <a:r>
              <a:rPr lang="pt-PT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pt-PT" sz="27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143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8" name="Picture 7" descr="k_means_min_dist_2.gif"/>
          <p:cNvPicPr>
            <a:picLocks noChangeAspect="1"/>
          </p:cNvPicPr>
          <p:nvPr/>
        </p:nvPicPr>
        <p:blipFill>
          <a:blip r:embed="rId2" cstate="print"/>
          <a:srcRect l="7560" t="12393" r="9281" b="3952"/>
          <a:stretch>
            <a:fillRect/>
          </a:stretch>
        </p:blipFill>
        <p:spPr>
          <a:xfrm>
            <a:off x="1475656" y="2492896"/>
            <a:ext cx="3293699" cy="2021134"/>
          </a:xfrm>
          <a:prstGeom prst="rect">
            <a:avLst/>
          </a:prstGeom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 l="30633" t="44906" r="31715" b="25563"/>
          <a:stretch>
            <a:fillRect/>
          </a:stretch>
        </p:blipFill>
        <p:spPr bwMode="auto">
          <a:xfrm>
            <a:off x="1835696" y="2492896"/>
            <a:ext cx="4464496" cy="26261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" name="Picture 9" descr="k_means_min_dist_2.gif"/>
          <p:cNvPicPr>
            <a:picLocks noChangeAspect="1"/>
          </p:cNvPicPr>
          <p:nvPr/>
        </p:nvPicPr>
        <p:blipFill>
          <a:blip r:embed="rId2" cstate="print"/>
          <a:srcRect l="7560" t="12393" r="9281" b="3952"/>
          <a:stretch>
            <a:fillRect/>
          </a:stretch>
        </p:blipFill>
        <p:spPr>
          <a:xfrm>
            <a:off x="1763688" y="2404524"/>
            <a:ext cx="4536504" cy="2783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403648" y="5733256"/>
            <a:ext cx="5483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http://www.aiaccess.net/English/Glossaries/GlosMod/e_gm_k_means.htm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99" y="1666255"/>
            <a:ext cx="8461301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Não Hierárquica</a:t>
            </a:r>
            <a:r>
              <a:rPr lang="pt-PT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(ilustração do </a:t>
            </a:r>
            <a:r>
              <a:rPr lang="pt-PT" sz="27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Kmeans</a:t>
            </a:r>
            <a:r>
              <a:rPr lang="pt-PT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pt-PT" sz="27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144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827584" y="2132856"/>
            <a:ext cx="78488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pt-BR" sz="3000" dirty="0" smtClean="0">
                <a:solidFill>
                  <a:schemeClr val="tx1"/>
                </a:solidFill>
              </a:rPr>
              <a:t>Kmeans: </a:t>
            </a:r>
            <a:r>
              <a:rPr lang="pt-BR" sz="2000" dirty="0" smtClean="0">
                <a:solidFill>
                  <a:schemeClr val="tx1"/>
                </a:solidFill>
              </a:rPr>
              <a:t>vantagens e desvantagens </a:t>
            </a:r>
            <a:r>
              <a:rPr lang="en-US" sz="2000" dirty="0" smtClean="0">
                <a:solidFill>
                  <a:schemeClr val="tx1"/>
                </a:solidFill>
              </a:rPr>
              <a:t>face à </a:t>
            </a:r>
            <a:r>
              <a:rPr lang="en-US" sz="2000" dirty="0" err="1" smtClean="0">
                <a:solidFill>
                  <a:schemeClr val="tx1"/>
                </a:solidFill>
              </a:rPr>
              <a:t>análise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hierárquica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  <p:sp>
        <p:nvSpPr>
          <p:cNvPr id="1433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2708920"/>
            <a:ext cx="806489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b="1" dirty="0" err="1" smtClean="0">
                <a:solidFill>
                  <a:schemeClr val="bg2"/>
                </a:solidFill>
              </a:rPr>
              <a:t>Vantagens</a:t>
            </a:r>
            <a:endParaRPr lang="en-US" sz="1900" b="1" dirty="0" smtClean="0">
              <a:solidFill>
                <a:schemeClr val="bg2"/>
              </a:solidFill>
            </a:endParaRPr>
          </a:p>
          <a:p>
            <a:pPr marL="444500" algn="just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Trata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-se de um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método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concetualmente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mais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simples  e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mais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rápido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pPr algn="just"/>
            <a:r>
              <a:rPr lang="en-US" sz="1900" b="1" dirty="0" err="1" smtClean="0">
                <a:solidFill>
                  <a:schemeClr val="bg2"/>
                </a:solidFill>
              </a:rPr>
              <a:t>Desvantagens</a:t>
            </a:r>
            <a:r>
              <a:rPr lang="en-US" sz="1900" b="1" dirty="0" smtClean="0">
                <a:solidFill>
                  <a:schemeClr val="bg2"/>
                </a:solidFill>
              </a:rPr>
              <a:t>: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Utilizador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tem de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escolher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o valor </a:t>
            </a:r>
            <a:r>
              <a:rPr lang="en-US" sz="1900" i="1" dirty="0" smtClean="0">
                <a:solidFill>
                  <a:schemeClr val="bg2">
                    <a:lumMod val="75000"/>
                  </a:schemeClr>
                </a:solidFill>
              </a:rPr>
              <a:t>K (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número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de clusters) (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enquanto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no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caso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da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análise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hierárquica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essa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escolha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pode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ser “natural”).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Dado um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conjunto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K de clusters,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estes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grupos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vão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depender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muito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da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configuração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inicial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 de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centróides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 o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que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leva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uma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interpretação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dos clusters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mais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900" dirty="0" err="1" smtClean="0">
                <a:solidFill>
                  <a:schemeClr val="bg2">
                    <a:lumMod val="75000"/>
                  </a:schemeClr>
                </a:solidFill>
              </a:rPr>
              <a:t>incerta</a:t>
            </a:r>
            <a:r>
              <a:rPr lang="en-US" sz="1900" dirty="0" smtClean="0">
                <a:solidFill>
                  <a:schemeClr val="bg2">
                    <a:lumMod val="75000"/>
                  </a:schemeClr>
                </a:solidFill>
              </a:rPr>
              <a:t>. 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99" y="1666255"/>
            <a:ext cx="8461301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 smtClean="0">
                <a:solidFill>
                  <a:srgbClr val="CC301F"/>
                </a:solidFill>
              </a:rPr>
              <a:t>»</a:t>
            </a:r>
            <a:r>
              <a:rPr lang="pt-PT" sz="2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Análise Não Hierárquica</a:t>
            </a:r>
            <a:endParaRPr lang="pt-PT" sz="27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145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4.5. e 4.6.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11560" y="2396495"/>
            <a:ext cx="828092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000" indent="-180000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Modelo exploratório.</a:t>
            </a:r>
          </a:p>
          <a:p>
            <a:pPr marL="180000" indent="-180000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Descoberta de associações que ocorrem significativamente numa BD.</a:t>
            </a:r>
          </a:p>
          <a:p>
            <a:pPr marL="180000" indent="-180000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regras são extraídas a partir de bases de dados que contêm transações formadas por conjuntos de itens do domínio da aplicação.</a:t>
            </a:r>
          </a:p>
          <a:p>
            <a:pPr marL="180000" indent="-180000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tarefa ‘associação’ pretende encontrar relacionamentos ou padrões frequentes entre conjuntos de dados.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Regras de Associação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137276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Considere-se: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onjunto de itens: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Conjunto de transações:</a:t>
            </a:r>
          </a:p>
          <a:p>
            <a:pPr algn="just"/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Uma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regra de associação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uma implicação 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forma            ,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          ,              e                 .  </a:t>
            </a:r>
            <a:endParaRPr lang="pt-PT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Regras de Associação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2096345"/>
              </p:ext>
            </p:extLst>
          </p:nvPr>
        </p:nvGraphicFramePr>
        <p:xfrm>
          <a:off x="2969354" y="2834839"/>
          <a:ext cx="1674654" cy="398145"/>
        </p:xfrm>
        <a:graphic>
          <a:graphicData uri="http://schemas.openxmlformats.org/presentationml/2006/ole">
            <p:oleObj spid="_x0000_s222505" name="Equação" r:id="rId3" imgW="939800" imgH="228600" progId="Equation.3">
              <p:embed/>
            </p:oleObj>
          </a:graphicData>
        </a:graphic>
      </p:graphicFrame>
      <p:graphicFrame>
        <p:nvGraphicFramePr>
          <p:cNvPr id="4" name="Objec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1023979"/>
              </p:ext>
            </p:extLst>
          </p:nvPr>
        </p:nvGraphicFramePr>
        <p:xfrm>
          <a:off x="3767093" y="3280728"/>
          <a:ext cx="1741011" cy="398145"/>
        </p:xfrm>
        <a:graphic>
          <a:graphicData uri="http://schemas.openxmlformats.org/presentationml/2006/ole">
            <p:oleObj spid="_x0000_s222506" name="Equação" r:id="rId4" imgW="977900" imgH="228600" progId="Equation.3">
              <p:embed/>
            </p:oleObj>
          </a:graphicData>
        </a:graphic>
      </p:graphicFrame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7139820"/>
              </p:ext>
            </p:extLst>
          </p:nvPr>
        </p:nvGraphicFramePr>
        <p:xfrm>
          <a:off x="6739016" y="4207038"/>
          <a:ext cx="836455" cy="309086"/>
        </p:xfrm>
        <a:graphic>
          <a:graphicData uri="http://schemas.openxmlformats.org/presentationml/2006/ole">
            <p:oleObj spid="_x0000_s222507" name="Equação" r:id="rId5" imgW="469696" imgH="177723" progId="Equation.3">
              <p:embed/>
            </p:oleObj>
          </a:graphicData>
        </a:graphic>
      </p:graphicFrame>
      <p:graphicFrame>
        <p:nvGraphicFramePr>
          <p:cNvPr id="6" name="Objec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69297234"/>
              </p:ext>
            </p:extLst>
          </p:nvPr>
        </p:nvGraphicFramePr>
        <p:xfrm>
          <a:off x="1299245" y="4691236"/>
          <a:ext cx="701675" cy="287337"/>
        </p:xfrm>
        <a:graphic>
          <a:graphicData uri="http://schemas.openxmlformats.org/presentationml/2006/ole">
            <p:oleObj spid="_x0000_s222508" name="Equação" r:id="rId6" imgW="393359" imgH="164957" progId="Equation.3">
              <p:embed/>
            </p:oleObj>
          </a:graphicData>
        </a:graphic>
      </p:graphicFrame>
      <p:graphicFrame>
        <p:nvGraphicFramePr>
          <p:cNvPr id="7" name="Objec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58456667"/>
              </p:ext>
            </p:extLst>
          </p:nvPr>
        </p:nvGraphicFramePr>
        <p:xfrm>
          <a:off x="2195736" y="4689475"/>
          <a:ext cx="701675" cy="287338"/>
        </p:xfrm>
        <a:graphic>
          <a:graphicData uri="http://schemas.openxmlformats.org/presentationml/2006/ole">
            <p:oleObj spid="_x0000_s222509" name="Equação" r:id="rId7" imgW="393359" imgH="164957" progId="Equation.3">
              <p:embed/>
            </p:oleObj>
          </a:graphicData>
        </a:graphic>
      </p:graphicFrame>
      <p:graphicFrame>
        <p:nvGraphicFramePr>
          <p:cNvPr id="9" name="Objec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19089279"/>
              </p:ext>
            </p:extLst>
          </p:nvPr>
        </p:nvGraphicFramePr>
        <p:xfrm>
          <a:off x="3229248" y="4670425"/>
          <a:ext cx="1155700" cy="354013"/>
        </p:xfrm>
        <a:graphic>
          <a:graphicData uri="http://schemas.openxmlformats.org/presentationml/2006/ole">
            <p:oleObj spid="_x0000_s222510" name="Equação" r:id="rId8" imgW="647419" imgH="203112" progId="Equation.3">
              <p:embed/>
            </p:oleObj>
          </a:graphicData>
        </a:graphic>
      </p:graphicFrame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148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533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323528" y="2172629"/>
            <a:ext cx="8640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suporte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regra             é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probabilidade do conjunto de itens </a:t>
            </a:r>
            <a:r>
              <a:rPr lang="pt-PT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{A, B}.</a:t>
            </a: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62183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Suporte de uma regra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53789123"/>
              </p:ext>
            </p:extLst>
          </p:nvPr>
        </p:nvGraphicFramePr>
        <p:xfrm>
          <a:off x="2799284" y="2231591"/>
          <a:ext cx="836612" cy="309563"/>
        </p:xfrm>
        <a:graphic>
          <a:graphicData uri="http://schemas.openxmlformats.org/presentationml/2006/ole">
            <p:oleObj spid="_x0000_s223447" name="Equação" r:id="rId3" imgW="469800" imgH="177480" progId="Equation.3">
              <p:embed/>
            </p:oleObj>
          </a:graphicData>
        </a:graphic>
      </p:graphicFrame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23528" y="3945756"/>
            <a:ext cx="8640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A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confiança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regra             é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probabilidade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condicional de 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 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10691" y="338893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Confiança de uma regra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3" name="Objec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7843829"/>
              </p:ext>
            </p:extLst>
          </p:nvPr>
        </p:nvGraphicFramePr>
        <p:xfrm>
          <a:off x="3015308" y="3983856"/>
          <a:ext cx="836613" cy="309562"/>
        </p:xfrm>
        <a:graphic>
          <a:graphicData uri="http://schemas.openxmlformats.org/presentationml/2006/ole">
            <p:oleObj spid="_x0000_s223448" name="Equação" r:id="rId4" imgW="469696" imgH="177723" progId="Equation.3">
              <p:embed/>
            </p:oleObj>
          </a:graphicData>
        </a:graphic>
      </p:graphicFrame>
      <p:graphicFrame>
        <p:nvGraphicFramePr>
          <p:cNvPr id="4" name="Objec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13295233"/>
              </p:ext>
            </p:extLst>
          </p:nvPr>
        </p:nvGraphicFramePr>
        <p:xfrm>
          <a:off x="1437357" y="4428529"/>
          <a:ext cx="5222875" cy="728663"/>
        </p:xfrm>
        <a:graphic>
          <a:graphicData uri="http://schemas.openxmlformats.org/presentationml/2006/ole">
            <p:oleObj spid="_x0000_s223449" name="Equação" r:id="rId5" imgW="2933700" imgH="419100" progId="Equation.3">
              <p:embed/>
            </p:oleObj>
          </a:graphicData>
        </a:graphic>
      </p:graphicFrame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61825365"/>
              </p:ext>
            </p:extLst>
          </p:nvPr>
        </p:nvGraphicFramePr>
        <p:xfrm>
          <a:off x="2463800" y="2714948"/>
          <a:ext cx="3165475" cy="354012"/>
        </p:xfrm>
        <a:graphic>
          <a:graphicData uri="http://schemas.openxmlformats.org/presentationml/2006/ole">
            <p:oleObj spid="_x0000_s223450" name="Equação" r:id="rId6" imgW="1777229" imgH="203112" progId="Equation.3">
              <p:embed/>
            </p:oleObj>
          </a:graphicData>
        </a:graphic>
      </p:graphicFrame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149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59840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755576" y="2063750"/>
            <a:ext cx="28812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Cross 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Industry</a:t>
            </a: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 Standard </a:t>
            </a:r>
          </a:p>
          <a:p>
            <a:pPr algn="ctr">
              <a:spcBef>
                <a:spcPts val="600"/>
              </a:spcBef>
            </a:pP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Process</a:t>
            </a: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 for 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endParaRPr lang="pt-PT" sz="18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(Chapman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et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al, 2000)</a:t>
            </a:r>
            <a:endParaRPr lang="pt-PT" sz="2800" b="1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8" name="Imagem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9089" y="1556792"/>
            <a:ext cx="4341343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644008" y="5517232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In Augusto </a:t>
            </a:r>
            <a:r>
              <a:rPr lang="pt-PT" sz="1400" i="1" dirty="0" err="1" smtClean="0">
                <a:solidFill>
                  <a:schemeClr val="tx1"/>
                </a:solidFill>
              </a:rPr>
              <a:t>et</a:t>
            </a:r>
            <a:r>
              <a:rPr lang="pt-PT" sz="1400" i="1" dirty="0" smtClean="0">
                <a:solidFill>
                  <a:schemeClr val="tx1"/>
                </a:solidFill>
              </a:rPr>
              <a:t> al</a:t>
            </a:r>
            <a:r>
              <a:rPr lang="pt-PT" sz="1400" dirty="0" smtClean="0">
                <a:solidFill>
                  <a:schemeClr val="tx1"/>
                </a:solidFill>
              </a:rPr>
              <a:t>., Marketing </a:t>
            </a:r>
            <a:r>
              <a:rPr lang="pt-PT" sz="1400" dirty="0" err="1" smtClean="0">
                <a:solidFill>
                  <a:schemeClr val="tx1"/>
                </a:solidFill>
              </a:rPr>
              <a:t>Intelligence</a:t>
            </a:r>
            <a:r>
              <a:rPr lang="pt-PT" sz="1400" dirty="0" smtClean="0">
                <a:solidFill>
                  <a:schemeClr val="tx1"/>
                </a:solidFill>
              </a:rPr>
              <a:t>, adaptado de </a:t>
            </a:r>
            <a:r>
              <a:rPr lang="pt-BR" sz="1400" dirty="0" smtClean="0">
                <a:solidFill>
                  <a:schemeClr val="tx1"/>
                </a:solidFill>
              </a:rPr>
              <a:t>Chapman </a:t>
            </a:r>
            <a:r>
              <a:rPr lang="pt-BR" sz="1400" i="1" dirty="0" smtClean="0">
                <a:solidFill>
                  <a:schemeClr val="tx1"/>
                </a:solidFill>
              </a:rPr>
              <a:t>et al</a:t>
            </a:r>
            <a:r>
              <a:rPr lang="pt-BR" sz="1400" dirty="0" smtClean="0">
                <a:solidFill>
                  <a:schemeClr val="tx1"/>
                </a:solidFill>
              </a:rPr>
              <a:t>. (2000)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Modelo CRISP-DM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23528" y="2268289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Um valor de  </a:t>
            </a:r>
            <a:r>
              <a:rPr lang="pt-PT" sz="1800" b="1" i="1" dirty="0" err="1" smtClean="0">
                <a:solidFill>
                  <a:schemeClr val="tx1"/>
                </a:solidFill>
                <a:latin typeface="Humnst777 BT" pitchFamily="34" charset="0"/>
              </a:rPr>
              <a:t>lift</a:t>
            </a:r>
            <a:r>
              <a:rPr lang="pt-PT" sz="1800" b="1" dirty="0" smtClean="0">
                <a:solidFill>
                  <a:schemeClr val="tx1"/>
                </a:solidFill>
                <a:latin typeface="Humnst777 BT" pitchFamily="34" charset="0"/>
              </a:rPr>
              <a:t>  igual a 1,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indica que </a:t>
            </a:r>
            <a:r>
              <a:rPr lang="pt-PT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são independentes.</a:t>
            </a:r>
          </a:p>
          <a:p>
            <a:pPr algn="just"/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Um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valor de  </a:t>
            </a:r>
            <a:r>
              <a:rPr lang="pt-PT" sz="1800" b="1" i="1" dirty="0" err="1">
                <a:solidFill>
                  <a:schemeClr val="tx1"/>
                </a:solidFill>
                <a:latin typeface="Humnst777 BT" pitchFamily="34" charset="0"/>
              </a:rPr>
              <a:t>lift</a:t>
            </a:r>
            <a:r>
              <a:rPr lang="pt-PT" sz="1800" b="1" dirty="0">
                <a:solidFill>
                  <a:schemeClr val="tx1"/>
                </a:solidFill>
                <a:latin typeface="Humnst777 BT" pitchFamily="34" charset="0"/>
              </a:rPr>
              <a:t>  igual </a:t>
            </a:r>
            <a:r>
              <a:rPr lang="pt-PT" sz="1800" b="1" dirty="0" smtClean="0">
                <a:solidFill>
                  <a:schemeClr val="tx1"/>
                </a:solidFill>
                <a:latin typeface="Humnst777 BT" pitchFamily="34" charset="0"/>
              </a:rPr>
              <a:t>&lt; 1</a:t>
            </a:r>
            <a:r>
              <a:rPr lang="pt-PT" sz="1800" b="1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indica que </a:t>
            </a:r>
            <a:r>
              <a:rPr lang="pt-PT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são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negativamente correlacionados.</a:t>
            </a:r>
          </a:p>
          <a:p>
            <a:pPr algn="just"/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Um valor de  </a:t>
            </a:r>
            <a:r>
              <a:rPr lang="pt-PT" sz="1800" b="1" i="1" dirty="0" err="1">
                <a:solidFill>
                  <a:schemeClr val="tx1"/>
                </a:solidFill>
                <a:latin typeface="Humnst777 BT" pitchFamily="34" charset="0"/>
              </a:rPr>
              <a:t>lift</a:t>
            </a:r>
            <a:r>
              <a:rPr lang="pt-PT" sz="1800" b="1" dirty="0">
                <a:solidFill>
                  <a:schemeClr val="tx1"/>
                </a:solidFill>
                <a:latin typeface="Humnst777 BT" pitchFamily="34" charset="0"/>
              </a:rPr>
              <a:t>  igual </a:t>
            </a:r>
            <a:r>
              <a:rPr lang="pt-PT" sz="1800" b="1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1800" b="1" dirty="0">
                <a:solidFill>
                  <a:schemeClr val="tx1"/>
                </a:solidFill>
                <a:latin typeface="Humnst777 BT" pitchFamily="34" charset="0"/>
              </a:rPr>
              <a:t>1,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indica que </a:t>
            </a:r>
            <a:r>
              <a:rPr lang="pt-PT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são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positivamente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correlacionados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610691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Lift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 de uma regra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7" name="Objec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46154501"/>
              </p:ext>
            </p:extLst>
          </p:nvPr>
        </p:nvGraphicFramePr>
        <p:xfrm>
          <a:off x="2182813" y="3780457"/>
          <a:ext cx="3730625" cy="728663"/>
        </p:xfrm>
        <a:graphic>
          <a:graphicData uri="http://schemas.openxmlformats.org/presentationml/2006/ole">
            <p:oleObj spid="_x0000_s225322" name="Equação" r:id="rId3" imgW="2095500" imgH="41910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150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5997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137276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algoritmo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percorre a BD 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profundidade e gera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itemsets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candidatos de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elementos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partir de conjuntos de itens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k−1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elementos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partir dos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itemsets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candidatos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percorrida a BD para determinar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se os mesmos são frequentes, identificando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assim todos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os 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itemsets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frequentes.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600" i="1" dirty="0" err="1">
                <a:solidFill>
                  <a:schemeClr val="bg2"/>
                </a:solidFill>
                <a:latin typeface="Humnst777 BT" pitchFamily="34" charset="0"/>
              </a:rPr>
              <a:t>Apriori</a:t>
            </a:r>
            <a:endParaRPr lang="pt-PT" sz="26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8974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11188" y="2192203"/>
            <a:ext cx="8137276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O princípio “</a:t>
            </a:r>
            <a:r>
              <a:rPr lang="pt-PT" sz="2000" u="sng" dirty="0" err="1" smtClean="0">
                <a:solidFill>
                  <a:schemeClr val="tx1"/>
                </a:solidFill>
                <a:latin typeface="Humnst777 BT" pitchFamily="34" charset="0"/>
              </a:rPr>
              <a:t>Apriori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Qualquer subconjunto de itens frequentes deve ser frequente;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Qualquer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sobreconjunto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conjuntos de itens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frequentes deve ser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frequente.</a:t>
            </a:r>
          </a:p>
          <a:p>
            <a:pPr algn="just"/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Extrair conjuntos de itens frequentes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Encontrar os conjuntos de itens frequentes que tenham pelo menos o suporte mínimo dado;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Encontrar iterativamente 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conjuntos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itens;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Usar os itens frequentes para gerar regras de associação.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600" i="1" dirty="0" err="1">
                <a:solidFill>
                  <a:schemeClr val="bg2"/>
                </a:solidFill>
                <a:latin typeface="Humnst777 BT" pitchFamily="34" charset="0"/>
              </a:rPr>
              <a:t>Apriori</a:t>
            </a:r>
            <a:endParaRPr lang="pt-PT" sz="26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3533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02753" y="3239879"/>
            <a:ext cx="8137276" cy="234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  <a:spcAft>
                <a:spcPts val="1200"/>
              </a:spcAft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Conjunto de itens:</a:t>
            </a:r>
          </a:p>
          <a:p>
            <a:pPr algn="just">
              <a:spcBef>
                <a:spcPts val="20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transações:</a:t>
            </a:r>
          </a:p>
          <a:p>
            <a:pPr algn="just">
              <a:spcBef>
                <a:spcPts val="20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Suporte mínimo = 50%</a:t>
            </a:r>
          </a:p>
          <a:p>
            <a:pPr algn="just">
              <a:spcBef>
                <a:spcPts val="200"/>
              </a:spcBef>
              <a:spcAft>
                <a:spcPts val="1200"/>
              </a:spcAft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C</a:t>
            </a:r>
            <a:r>
              <a:rPr lang="pt-PT" sz="1400" i="1" dirty="0" err="1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itemsets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candidatos de 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elementos</a:t>
            </a:r>
          </a:p>
          <a:p>
            <a:pPr algn="just">
              <a:spcBef>
                <a:spcPts val="200"/>
              </a:spcBef>
              <a:spcAft>
                <a:spcPts val="1200"/>
              </a:spcAft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L</a:t>
            </a:r>
            <a:r>
              <a:rPr lang="pt-PT" sz="1400" i="1" dirty="0" err="1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itemsets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frequentes de 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elementos </a:t>
            </a: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767200"/>
            <a:ext cx="7705725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Exemplo: 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2400" dirty="0" smtClean="0">
                <a:solidFill>
                  <a:schemeClr val="bg2"/>
                </a:solidFill>
                <a:latin typeface="Humnst777 BT" pitchFamily="34" charset="0"/>
              </a:rPr>
              <a:t>Encontrar </a:t>
            </a:r>
            <a:r>
              <a:rPr lang="pt-PT" sz="2400" dirty="0">
                <a:solidFill>
                  <a:schemeClr val="bg2"/>
                </a:solidFill>
                <a:latin typeface="Humnst777 BT" pitchFamily="34" charset="0"/>
              </a:rPr>
              <a:t>os conjuntos de itens </a:t>
            </a:r>
            <a:r>
              <a:rPr lang="pt-PT" sz="2400" dirty="0" smtClean="0">
                <a:solidFill>
                  <a:schemeClr val="bg2"/>
                </a:solidFill>
                <a:latin typeface="Humnst777 BT" pitchFamily="34" charset="0"/>
              </a:rPr>
              <a:t>frequentes</a:t>
            </a:r>
          </a:p>
          <a:p>
            <a:pPr>
              <a:spcBef>
                <a:spcPct val="0"/>
              </a:spcBef>
            </a:pPr>
            <a:r>
              <a:rPr lang="pt-PT" sz="2400" dirty="0">
                <a:solidFill>
                  <a:schemeClr val="bg2"/>
                </a:solidFill>
                <a:latin typeface="Humnst777 BT" pitchFamily="34" charset="0"/>
              </a:rPr>
              <a:t>Encontrar </a:t>
            </a:r>
            <a:r>
              <a:rPr lang="pt-PT" sz="2400" dirty="0" smtClean="0">
                <a:solidFill>
                  <a:schemeClr val="bg2"/>
                </a:solidFill>
                <a:latin typeface="Humnst777 BT" pitchFamily="34" charset="0"/>
              </a:rPr>
              <a:t>as regras com confiança &gt; 80%</a:t>
            </a:r>
            <a:endParaRPr lang="pt-PT" sz="24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3" name="Objec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1437708"/>
              </p:ext>
            </p:extLst>
          </p:nvPr>
        </p:nvGraphicFramePr>
        <p:xfrm>
          <a:off x="2742341" y="3259579"/>
          <a:ext cx="1901667" cy="398145"/>
        </p:xfrm>
        <a:graphic>
          <a:graphicData uri="http://schemas.openxmlformats.org/presentationml/2006/ole">
            <p:oleObj spid="_x0000_s228426" name="Equação" r:id="rId3" imgW="1066800" imgH="228600" progId="Equation.3">
              <p:embed/>
            </p:oleObj>
          </a:graphicData>
        </a:graphic>
      </p:graphicFrame>
      <p:graphicFrame>
        <p:nvGraphicFramePr>
          <p:cNvPr id="10" name="Objec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57398770"/>
              </p:ext>
            </p:extLst>
          </p:nvPr>
        </p:nvGraphicFramePr>
        <p:xfrm>
          <a:off x="3456359" y="3755008"/>
          <a:ext cx="1763713" cy="396875"/>
        </p:xfrm>
        <a:graphic>
          <a:graphicData uri="http://schemas.openxmlformats.org/presentationml/2006/ole">
            <p:oleObj spid="_x0000_s228427" name="Equação" r:id="rId4" imgW="990600" imgH="228600" progId="Equation.3">
              <p:embed/>
            </p:oleObj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153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36060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340768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75729748"/>
              </p:ext>
            </p:extLst>
          </p:nvPr>
        </p:nvGraphicFramePr>
        <p:xfrm>
          <a:off x="683568" y="2060848"/>
          <a:ext cx="1510804" cy="1456458"/>
        </p:xfrm>
        <a:graphic>
          <a:graphicData uri="http://schemas.openxmlformats.org/drawingml/2006/table">
            <a:tbl>
              <a:tblPr/>
              <a:tblGrid>
                <a:gridCol w="574700"/>
                <a:gridCol w="936104"/>
              </a:tblGrid>
              <a:tr h="442998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T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Itens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409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2457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2457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2457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74677323"/>
              </p:ext>
            </p:extLst>
          </p:nvPr>
        </p:nvGraphicFramePr>
        <p:xfrm>
          <a:off x="827585" y="2636838"/>
          <a:ext cx="1584175" cy="1224372"/>
        </p:xfrm>
        <a:graphic>
          <a:graphicData uri="http://schemas.openxmlformats.org/presentationml/2006/ole">
            <p:oleObj spid="_x0000_s227610" name="Equação" r:id="rId3" imgW="1028520" imgH="863280" progId="Equation.3">
              <p:embed/>
            </p:oleObj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9219448"/>
              </p:ext>
            </p:extLst>
          </p:nvPr>
        </p:nvGraphicFramePr>
        <p:xfrm>
          <a:off x="3418508" y="1913508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1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1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Objec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92797975"/>
              </p:ext>
            </p:extLst>
          </p:nvPr>
        </p:nvGraphicFramePr>
        <p:xfrm>
          <a:off x="3419872" y="2387399"/>
          <a:ext cx="2235951" cy="1401641"/>
        </p:xfrm>
        <a:graphic>
          <a:graphicData uri="http://schemas.openxmlformats.org/presentationml/2006/ole">
            <p:oleObj spid="_x0000_s227611" name="Equação" r:id="rId4" imgW="1104840" imgH="1091880" progId="Equation.3">
              <p:embed/>
            </p:oleObj>
          </a:graphicData>
        </a:graphic>
      </p:graphicFrame>
      <p:sp>
        <p:nvSpPr>
          <p:cNvPr id="14" name="Seta curvada para baixo 13"/>
          <p:cNvSpPr/>
          <p:nvPr/>
        </p:nvSpPr>
        <p:spPr bwMode="auto">
          <a:xfrm>
            <a:off x="2194371" y="1810723"/>
            <a:ext cx="1225501" cy="534833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87038" y="1988840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C</a:t>
            </a:r>
            <a:r>
              <a:rPr lang="pt-PT" sz="1200" b="1" dirty="0" smtClean="0"/>
              <a:t>1</a:t>
            </a:r>
            <a:endParaRPr lang="pt-PT" sz="1200" b="1" dirty="0"/>
          </a:p>
        </p:txBody>
      </p:sp>
      <p:sp>
        <p:nvSpPr>
          <p:cNvPr id="16" name="Seta curvada para baixo 15"/>
          <p:cNvSpPr/>
          <p:nvPr/>
        </p:nvSpPr>
        <p:spPr bwMode="auto">
          <a:xfrm>
            <a:off x="5228053" y="1505523"/>
            <a:ext cx="1144147" cy="534833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508104" y="1700808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L</a:t>
            </a:r>
            <a:r>
              <a:rPr lang="pt-PT" sz="1200" b="1" dirty="0" smtClean="0"/>
              <a:t>1</a:t>
            </a:r>
            <a:endParaRPr lang="pt-PT" sz="1600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69550451"/>
              </p:ext>
            </p:extLst>
          </p:nvPr>
        </p:nvGraphicFramePr>
        <p:xfrm>
          <a:off x="6483590" y="1700808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</a:t>
                      </a:r>
                      <a:r>
                        <a:rPr lang="pt-PT" sz="1600" b="1" i="1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1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Seta curvada para baixo 21"/>
          <p:cNvSpPr/>
          <p:nvPr/>
        </p:nvSpPr>
        <p:spPr bwMode="auto">
          <a:xfrm rot="4649026">
            <a:off x="7876893" y="3071371"/>
            <a:ext cx="1397792" cy="448931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99850560"/>
              </p:ext>
            </p:extLst>
          </p:nvPr>
        </p:nvGraphicFramePr>
        <p:xfrm>
          <a:off x="6660232" y="3717032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</a:t>
                      </a:r>
                      <a:r>
                        <a:rPr lang="pt-PT" sz="1600" b="1" i="1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1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Objec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2606557"/>
              </p:ext>
            </p:extLst>
          </p:nvPr>
        </p:nvGraphicFramePr>
        <p:xfrm>
          <a:off x="6804248" y="4221087"/>
          <a:ext cx="1512168" cy="1660989"/>
        </p:xfrm>
        <a:graphic>
          <a:graphicData uri="http://schemas.openxmlformats.org/presentationml/2006/ole">
            <p:oleObj spid="_x0000_s227612" name="Equação" r:id="rId5" imgW="990360" imgH="1295280" progId="Equation.3">
              <p:embed/>
            </p:oleObj>
          </a:graphicData>
        </a:graphic>
      </p:graphicFrame>
      <p:sp>
        <p:nvSpPr>
          <p:cNvPr id="25" name="CaixaDeTexto 24"/>
          <p:cNvSpPr txBox="1"/>
          <p:nvPr/>
        </p:nvSpPr>
        <p:spPr>
          <a:xfrm>
            <a:off x="8362977" y="3356992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C</a:t>
            </a:r>
            <a:r>
              <a:rPr lang="pt-PT" sz="1200" b="1" dirty="0" smtClean="0"/>
              <a:t>2</a:t>
            </a:r>
            <a:endParaRPr lang="pt-PT" sz="1200" b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6012160" y="3501008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L</a:t>
            </a:r>
            <a:r>
              <a:rPr lang="pt-PT" sz="1200" b="1" dirty="0" smtClean="0"/>
              <a:t>2</a:t>
            </a:r>
            <a:endParaRPr lang="pt-PT" sz="1600" b="1" dirty="0"/>
          </a:p>
        </p:txBody>
      </p:sp>
      <p:graphicFrame>
        <p:nvGraphicFramePr>
          <p:cNvPr id="28" name="Tabe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89614197"/>
              </p:ext>
            </p:extLst>
          </p:nvPr>
        </p:nvGraphicFramePr>
        <p:xfrm>
          <a:off x="4716016" y="3896642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</a:t>
                      </a:r>
                      <a:r>
                        <a:rPr lang="pt-PT" sz="1600" b="1" i="0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Seta curvada para baixo 29"/>
          <p:cNvSpPr/>
          <p:nvPr/>
        </p:nvSpPr>
        <p:spPr bwMode="auto">
          <a:xfrm flipH="1">
            <a:off x="5644139" y="3356992"/>
            <a:ext cx="1160109" cy="534833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4039946" y="3778423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C</a:t>
            </a:r>
            <a:r>
              <a:rPr lang="pt-PT" sz="1200" b="1" dirty="0"/>
              <a:t>3</a:t>
            </a:r>
            <a:endParaRPr lang="pt-PT" sz="1600" b="1" dirty="0"/>
          </a:p>
        </p:txBody>
      </p:sp>
      <p:graphicFrame>
        <p:nvGraphicFramePr>
          <p:cNvPr id="32" name="Tabela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20408339"/>
              </p:ext>
            </p:extLst>
          </p:nvPr>
        </p:nvGraphicFramePr>
        <p:xfrm>
          <a:off x="2699792" y="4309416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</a:t>
                      </a:r>
                      <a:r>
                        <a:rPr lang="pt-PT" sz="1600" b="1" i="1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1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" name="Seta curvada para baixo 33"/>
          <p:cNvSpPr/>
          <p:nvPr/>
        </p:nvSpPr>
        <p:spPr bwMode="auto">
          <a:xfrm flipH="1">
            <a:off x="3607873" y="3810579"/>
            <a:ext cx="1180151" cy="412522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962997" y="4118303"/>
            <a:ext cx="457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smtClean="0"/>
              <a:t>L</a:t>
            </a:r>
            <a:r>
              <a:rPr lang="pt-PT" sz="1200" b="1" dirty="0" smtClean="0"/>
              <a:t>3</a:t>
            </a:r>
            <a:endParaRPr lang="pt-PT" sz="1600" b="1" dirty="0"/>
          </a:p>
        </p:txBody>
      </p:sp>
      <p:sp>
        <p:nvSpPr>
          <p:cNvPr id="36" name="Seta curvada para baixo 35"/>
          <p:cNvSpPr/>
          <p:nvPr/>
        </p:nvSpPr>
        <p:spPr bwMode="auto">
          <a:xfrm flipH="1">
            <a:off x="1611691" y="3974287"/>
            <a:ext cx="1160109" cy="534833"/>
          </a:xfrm>
          <a:prstGeom prst="curvedDownArrow">
            <a:avLst/>
          </a:prstGeom>
          <a:solidFill>
            <a:srgbClr val="0070C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aphicFrame>
        <p:nvGraphicFramePr>
          <p:cNvPr id="37" name="Tabe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61018949"/>
              </p:ext>
            </p:extLst>
          </p:nvPr>
        </p:nvGraphicFramePr>
        <p:xfrm>
          <a:off x="611560" y="4509120"/>
          <a:ext cx="1800200" cy="1472930"/>
        </p:xfrm>
        <a:graphic>
          <a:graphicData uri="http://schemas.openxmlformats.org/drawingml/2006/table">
            <a:tbl>
              <a:tblPr/>
              <a:tblGrid>
                <a:gridCol w="1008112"/>
                <a:gridCol w="792088"/>
              </a:tblGrid>
              <a:tr h="4594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  </a:t>
                      </a:r>
                      <a:r>
                        <a:rPr lang="pt-PT" sz="1600" b="1" i="1" u="none" strike="noStrike" dirty="0" err="1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itemset</a:t>
                      </a:r>
                      <a:endParaRPr lang="pt-PT" sz="1600" b="1" i="1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7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30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umnst777 B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74767045"/>
              </p:ext>
            </p:extLst>
          </p:nvPr>
        </p:nvGraphicFramePr>
        <p:xfrm>
          <a:off x="6660232" y="2204864"/>
          <a:ext cx="1635311" cy="1151433"/>
        </p:xfrm>
        <a:graphic>
          <a:graphicData uri="http://schemas.openxmlformats.org/presentationml/2006/ole">
            <p:oleObj spid="_x0000_s227614" name="Equação" r:id="rId6" imgW="774360" imgH="863280" progId="Equation.3">
              <p:embed/>
            </p:oleObj>
          </a:graphicData>
        </a:graphic>
      </p:graphicFrame>
      <p:graphicFrame>
        <p:nvGraphicFramePr>
          <p:cNvPr id="4" name="Objec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85123244"/>
              </p:ext>
            </p:extLst>
          </p:nvPr>
        </p:nvGraphicFramePr>
        <p:xfrm>
          <a:off x="4883150" y="4465638"/>
          <a:ext cx="1500188" cy="1150937"/>
        </p:xfrm>
        <a:graphic>
          <a:graphicData uri="http://schemas.openxmlformats.org/presentationml/2006/ole">
            <p:oleObj spid="_x0000_s227615" name="Equação" r:id="rId7" imgW="939600" imgH="863280" progId="Equation.3">
              <p:embed/>
            </p:oleObj>
          </a:graphicData>
        </a:graphic>
      </p:graphicFrame>
      <p:graphicFrame>
        <p:nvGraphicFramePr>
          <p:cNvPr id="227588" name="Object 260"/>
          <p:cNvGraphicFramePr>
            <a:graphicFrameLocks noChangeAspect="1"/>
          </p:cNvGraphicFramePr>
          <p:nvPr/>
        </p:nvGraphicFramePr>
        <p:xfrm>
          <a:off x="738206" y="5010150"/>
          <a:ext cx="1477944" cy="291058"/>
        </p:xfrm>
        <a:graphic>
          <a:graphicData uri="http://schemas.openxmlformats.org/presentationml/2006/ole">
            <p:oleObj spid="_x0000_s227616" name="Equação" r:id="rId8" imgW="965160" imgH="228600" progId="Equation.3">
              <p:embed/>
            </p:oleObj>
          </a:graphicData>
        </a:graphic>
      </p:graphicFrame>
      <p:graphicFrame>
        <p:nvGraphicFramePr>
          <p:cNvPr id="227617" name="Object 289"/>
          <p:cNvGraphicFramePr>
            <a:graphicFrameLocks noChangeAspect="1"/>
          </p:cNvGraphicFramePr>
          <p:nvPr/>
        </p:nvGraphicFramePr>
        <p:xfrm>
          <a:off x="2825750" y="4859338"/>
          <a:ext cx="1492250" cy="1058862"/>
        </p:xfrm>
        <a:graphic>
          <a:graphicData uri="http://schemas.openxmlformats.org/presentationml/2006/ole">
            <p:oleObj spid="_x0000_s227617" name="Equação" r:id="rId9" imgW="1015920" imgH="863280" progId="Equation.3">
              <p:embed/>
            </p:oleObj>
          </a:graphicData>
        </a:graphic>
      </p:graphicFrame>
      <p:sp>
        <p:nvSpPr>
          <p:cNvPr id="33" name="Date Placeholder 3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154</a:t>
            </a:fld>
            <a:endParaRPr lang="pt-PT" dirty="0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7518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16" grpId="0" animBg="1"/>
      <p:bldP spid="17" grpId="0"/>
      <p:bldP spid="22" grpId="0" animBg="1"/>
      <p:bldP spid="25" grpId="0"/>
      <p:bldP spid="27" grpId="0"/>
      <p:bldP spid="30" grpId="0" animBg="1"/>
      <p:bldP spid="31" grpId="0"/>
      <p:bldP spid="34" grpId="0" animBg="1"/>
      <p:bldP spid="35" grpId="0"/>
      <p:bldP spid="3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76720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C</a:t>
            </a:r>
            <a:r>
              <a:rPr lang="pt-PT" sz="2400" dirty="0" smtClean="0">
                <a:solidFill>
                  <a:schemeClr val="bg2"/>
                </a:solidFill>
                <a:latin typeface="Humnst777 BT" pitchFamily="34" charset="0"/>
              </a:rPr>
              <a:t>onjuntos </a:t>
            </a:r>
            <a:r>
              <a:rPr lang="pt-PT" sz="2400" dirty="0">
                <a:solidFill>
                  <a:schemeClr val="bg2"/>
                </a:solidFill>
                <a:latin typeface="Humnst777 BT" pitchFamily="34" charset="0"/>
              </a:rPr>
              <a:t>de itens frequentes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201591"/>
              </p:ext>
            </p:extLst>
          </p:nvPr>
        </p:nvGraphicFramePr>
        <p:xfrm>
          <a:off x="2267744" y="2708448"/>
          <a:ext cx="3528392" cy="1831599"/>
        </p:xfrm>
        <a:graphic>
          <a:graphicData uri="http://schemas.openxmlformats.org/drawingml/2006/table">
            <a:tbl>
              <a:tblPr/>
              <a:tblGrid>
                <a:gridCol w="915707"/>
                <a:gridCol w="661346"/>
                <a:gridCol w="1087243"/>
                <a:gridCol w="864096"/>
              </a:tblGrid>
              <a:tr h="49126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0 itens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1 item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2 itens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3 itens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4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3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467433"/>
              </p:ext>
            </p:extLst>
          </p:nvPr>
        </p:nvGraphicFramePr>
        <p:xfrm>
          <a:off x="2547094" y="3283123"/>
          <a:ext cx="3328988" cy="1370013"/>
        </p:xfrm>
        <a:graphic>
          <a:graphicData uri="http://schemas.openxmlformats.org/presentationml/2006/ole">
            <p:oleObj spid="_x0000_s226354" name="Equação" r:id="rId3" imgW="1866900" imgH="91440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155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4286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455167"/>
            <a:ext cx="7705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400" b="1" dirty="0">
                <a:solidFill>
                  <a:srgbClr val="CC301F"/>
                </a:solidFill>
              </a:rPr>
              <a:t>»</a:t>
            </a:r>
            <a:r>
              <a:rPr lang="pt-PT" sz="2400" dirty="0">
                <a:solidFill>
                  <a:schemeClr val="bg2"/>
                </a:solidFill>
                <a:latin typeface="Humnst777 BT" pitchFamily="34" charset="0"/>
              </a:rPr>
              <a:t> Encontrar as regras com confiança &gt; 80%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Regras de Associação</a:t>
            </a:r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42520223"/>
              </p:ext>
            </p:extLst>
          </p:nvPr>
        </p:nvGraphicFramePr>
        <p:xfrm>
          <a:off x="1700311" y="1917328"/>
          <a:ext cx="3995267" cy="1659767"/>
        </p:xfrm>
        <a:graphic>
          <a:graphicData uri="http://schemas.openxmlformats.org/drawingml/2006/table">
            <a:tbl>
              <a:tblPr/>
              <a:tblGrid>
                <a:gridCol w="1368152"/>
                <a:gridCol w="1224136"/>
                <a:gridCol w="1402979"/>
              </a:tblGrid>
              <a:tr h="319431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Regra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Suporte</a:t>
                      </a:r>
                      <a:r>
                        <a:rPr lang="pt-PT" sz="1600" b="1" i="0" u="none" strike="noStrike" baseline="0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6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Times New Roman"/>
                        </a:rPr>
                        <a:t>Confiança</a:t>
                      </a:r>
                      <a:endParaRPr lang="pt-PT" sz="1600" b="1" i="0" u="none" strike="noStrike" dirty="0">
                        <a:solidFill>
                          <a:srgbClr val="80808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4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3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5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pt-PT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33367"/>
              </p:ext>
            </p:extLst>
          </p:nvPr>
        </p:nvGraphicFramePr>
        <p:xfrm>
          <a:off x="1930871" y="2281238"/>
          <a:ext cx="5305425" cy="3811587"/>
        </p:xfrm>
        <a:graphic>
          <a:graphicData uri="http://schemas.openxmlformats.org/presentationml/2006/ole">
            <p:oleObj spid="_x0000_s230439" name="Equação" r:id="rId3" imgW="3238200" imgH="2768400" progId="Equation.3">
              <p:embed/>
            </p:oleObj>
          </a:graphicData>
        </a:graphic>
      </p:graphicFrame>
      <p:cxnSp>
        <p:nvCxnSpPr>
          <p:cNvPr id="10" name="Conexão recta unidireccional 9"/>
          <p:cNvCxnSpPr/>
          <p:nvPr/>
        </p:nvCxnSpPr>
        <p:spPr bwMode="auto">
          <a:xfrm>
            <a:off x="1303090" y="3068960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" name="Conexão recta unidireccional 10"/>
          <p:cNvCxnSpPr/>
          <p:nvPr/>
        </p:nvCxnSpPr>
        <p:spPr bwMode="auto">
          <a:xfrm>
            <a:off x="1303090" y="3356992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Conexão recta unidireccional 11"/>
          <p:cNvCxnSpPr/>
          <p:nvPr/>
        </p:nvCxnSpPr>
        <p:spPr bwMode="auto">
          <a:xfrm>
            <a:off x="1303090" y="4365104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Conexão recta unidireccional 12"/>
          <p:cNvCxnSpPr/>
          <p:nvPr/>
        </p:nvCxnSpPr>
        <p:spPr bwMode="auto">
          <a:xfrm>
            <a:off x="1303090" y="5661248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156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048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4.7.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4.8.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be 69"/>
          <p:cNvSpPr/>
          <p:nvPr/>
        </p:nvSpPr>
        <p:spPr bwMode="auto">
          <a:xfrm>
            <a:off x="624726" y="2492896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1" name="Cube 70"/>
          <p:cNvSpPr/>
          <p:nvPr/>
        </p:nvSpPr>
        <p:spPr bwMode="auto">
          <a:xfrm>
            <a:off x="1128782" y="2564904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Visão Geral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159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80710" y="5157192"/>
            <a:ext cx="9396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de treino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488822" y="4293096"/>
            <a:ext cx="612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</a:rPr>
              <a:t>treino</a:t>
            </a:r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1200830" y="4329120"/>
            <a:ext cx="360000" cy="18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127698" y="4149080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1/2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rot="5400000" flipV="1">
            <a:off x="1290830" y="5139200"/>
            <a:ext cx="18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127698" y="5013176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488822" y="5816297"/>
            <a:ext cx="5421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teste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2483768" y="2132856"/>
            <a:ext cx="11782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Treino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5709589" y="2132856"/>
            <a:ext cx="10946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Teste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7185610" y="2113111"/>
            <a:ext cx="14796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Aplicação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9" name="Cube 38"/>
          <p:cNvSpPr/>
          <p:nvPr/>
        </p:nvSpPr>
        <p:spPr bwMode="auto">
          <a:xfrm>
            <a:off x="2784966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n 39"/>
          <p:cNvSpPr/>
          <p:nvPr/>
        </p:nvSpPr>
        <p:spPr bwMode="auto">
          <a:xfrm>
            <a:off x="624726" y="4293096"/>
            <a:ext cx="450000" cy="90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Can 40"/>
          <p:cNvSpPr>
            <a:spLocks noChangeAspect="1"/>
          </p:cNvSpPr>
          <p:nvPr/>
        </p:nvSpPr>
        <p:spPr bwMode="auto">
          <a:xfrm>
            <a:off x="1632838" y="3861048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Can 42"/>
          <p:cNvSpPr>
            <a:spLocks noChangeAspect="1"/>
          </p:cNvSpPr>
          <p:nvPr/>
        </p:nvSpPr>
        <p:spPr bwMode="auto">
          <a:xfrm>
            <a:off x="1632838" y="5384249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80710" y="3284984"/>
            <a:ext cx="9092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Modelos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47" name="Line 31"/>
          <p:cNvSpPr>
            <a:spLocks noChangeShapeType="1"/>
          </p:cNvSpPr>
          <p:nvPr/>
        </p:nvSpPr>
        <p:spPr bwMode="auto">
          <a:xfrm flipV="1">
            <a:off x="1992878" y="3789040"/>
            <a:ext cx="72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rot="5400000" flipV="1">
            <a:off x="2037798" y="2843960"/>
            <a:ext cx="450000" cy="90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V="1">
            <a:off x="1992878" y="3789040"/>
            <a:ext cx="3888000" cy="194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0" name="Cube 49"/>
          <p:cNvSpPr/>
          <p:nvPr/>
        </p:nvSpPr>
        <p:spPr bwMode="auto">
          <a:xfrm>
            <a:off x="5953318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1" name="Cube 50"/>
          <p:cNvSpPr/>
          <p:nvPr/>
        </p:nvSpPr>
        <p:spPr bwMode="auto">
          <a:xfrm>
            <a:off x="7537494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2" name="Line 31"/>
          <p:cNvSpPr>
            <a:spLocks noChangeShapeType="1"/>
          </p:cNvSpPr>
          <p:nvPr/>
        </p:nvSpPr>
        <p:spPr bwMode="auto">
          <a:xfrm flipV="1">
            <a:off x="3433038" y="3573016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5089222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4" name="Can 53"/>
          <p:cNvSpPr>
            <a:spLocks noChangeAspect="1"/>
          </p:cNvSpPr>
          <p:nvPr/>
        </p:nvSpPr>
        <p:spPr bwMode="auto">
          <a:xfrm>
            <a:off x="7712268" y="2564904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rot="10800000" flipV="1">
            <a:off x="7825526" y="3068960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6" name="Line 31"/>
          <p:cNvSpPr>
            <a:spLocks noChangeShapeType="1"/>
          </p:cNvSpPr>
          <p:nvPr/>
        </p:nvSpPr>
        <p:spPr bwMode="auto">
          <a:xfrm rot="10800000" flipV="1">
            <a:off x="7825527" y="3933056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249462" y="4201343"/>
            <a:ext cx="14269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Conhecimento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897534" y="2545740"/>
            <a:ext cx="7312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reais</a:t>
            </a:r>
          </a:p>
        </p:txBody>
      </p:sp>
      <p:sp>
        <p:nvSpPr>
          <p:cNvPr id="59" name="Line 31"/>
          <p:cNvSpPr>
            <a:spLocks noChangeShapeType="1"/>
          </p:cNvSpPr>
          <p:nvPr/>
        </p:nvSpPr>
        <p:spPr bwMode="auto">
          <a:xfrm rot="10800000" flipV="1">
            <a:off x="3433038" y="3717032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996320" y="3439758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7580496" y="34290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4067944" y="2420888"/>
            <a:ext cx="10775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Escolha 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do Modelo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041801" y="2132856"/>
            <a:ext cx="1466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Validação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1488822" y="5085184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validação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65" name="Can 64"/>
          <p:cNvSpPr>
            <a:spLocks noChangeAspect="1"/>
          </p:cNvSpPr>
          <p:nvPr/>
        </p:nvSpPr>
        <p:spPr bwMode="auto">
          <a:xfrm>
            <a:off x="1632838" y="4653136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1200790" y="4869160"/>
            <a:ext cx="36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1128782" y="4633391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 flipV="1">
            <a:off x="1992878" y="3789040"/>
            <a:ext cx="2304000" cy="115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9" name="Cube 68"/>
          <p:cNvSpPr/>
          <p:nvPr/>
        </p:nvSpPr>
        <p:spPr bwMode="auto">
          <a:xfrm>
            <a:off x="4369142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Cube 44"/>
          <p:cNvSpPr/>
          <p:nvPr/>
        </p:nvSpPr>
        <p:spPr bwMode="auto">
          <a:xfrm>
            <a:off x="768742" y="2780928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4" name="Line 31"/>
          <p:cNvSpPr>
            <a:spLocks noChangeShapeType="1"/>
          </p:cNvSpPr>
          <p:nvPr/>
        </p:nvSpPr>
        <p:spPr bwMode="auto">
          <a:xfrm flipV="1">
            <a:off x="6673398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76" name="Text Box 6"/>
          <p:cNvSpPr txBox="1">
            <a:spLocks noChangeArrowheads="1"/>
          </p:cNvSpPr>
          <p:nvPr/>
        </p:nvSpPr>
        <p:spPr bwMode="auto">
          <a:xfrm>
            <a:off x="5719078" y="2401143"/>
            <a:ext cx="10131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Avaliação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483768" y="2420888"/>
            <a:ext cx="1398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Generalização</a:t>
            </a:r>
            <a:endParaRPr lang="pt-P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682625" y="2147079"/>
            <a:ext cx="7849815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just" eaLnBrk="1" hangingPunct="1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Este </a:t>
            </a:r>
            <a:r>
              <a:rPr lang="pt-BR" sz="2000" dirty="0">
                <a:solidFill>
                  <a:schemeClr val="tx1"/>
                </a:solidFill>
                <a:latin typeface="Humnst777 BT" pitchFamily="34" charset="0"/>
              </a:rPr>
              <a:t>modelo ajuda na implementação de um projeto de </a:t>
            </a:r>
            <a:r>
              <a:rPr lang="pt-BR" sz="2000" i="1" dirty="0">
                <a:solidFill>
                  <a:schemeClr val="tx1"/>
                </a:solidFill>
                <a:latin typeface="Humnst777 BT" pitchFamily="34" charset="0"/>
              </a:rPr>
              <a:t>data mining </a:t>
            </a:r>
            <a:r>
              <a:rPr lang="pt-BR" sz="2000" dirty="0">
                <a:solidFill>
                  <a:schemeClr val="tx1"/>
                </a:solidFill>
                <a:latin typeface="Humnst777 BT" pitchFamily="34" charset="0"/>
              </a:rPr>
              <a:t>sendo independente do tipo de aplicação (indústria, serviços, etc)</a:t>
            </a:r>
          </a:p>
          <a:p>
            <a:pPr marL="0" lvl="1" algn="just" eaLnBrk="1" hangingPunct="1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Trata-se </a:t>
            </a:r>
            <a:r>
              <a:rPr lang="pt-BR" sz="2000" dirty="0">
                <a:solidFill>
                  <a:schemeClr val="tx1"/>
                </a:solidFill>
                <a:latin typeface="Humnst777 BT" pitchFamily="34" charset="0"/>
              </a:rPr>
              <a:t>de uma metodologia-tipo que é implementável em várias ferramentas informáticas</a:t>
            </a:r>
          </a:p>
          <a:p>
            <a:pPr marL="0" lvl="1" algn="just" eaLnBrk="1" hangingPunct="1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Trata-se </a:t>
            </a:r>
            <a:r>
              <a:rPr lang="pt-BR" sz="2000" dirty="0">
                <a:solidFill>
                  <a:schemeClr val="tx1"/>
                </a:solidFill>
                <a:latin typeface="Humnst777 BT" pitchFamily="34" charset="0"/>
              </a:rPr>
              <a:t>de uma metodologia flexível (as fases não têm de ser todas seguidas rigorosamente, sendo possível a introdução de novas fases)</a:t>
            </a:r>
          </a:p>
          <a:p>
            <a:pPr>
              <a:spcBef>
                <a:spcPts val="600"/>
              </a:spcBef>
            </a:pPr>
            <a:endParaRPr lang="pt-PT" sz="2800" b="1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Modelo CRISP-DM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atributo-alvo)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atributos-preditivos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problemas no conjunto de treino (e.g.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ruído,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falta, …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um algoritmo;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conjunto de treino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5184128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(atributo-alvo)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atributos-preditivos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ruído nos dados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noisy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em falta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missing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exemplos fronteiriços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borderline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desequilibrados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imbalanced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08464" y="2225764"/>
            <a:ext cx="2448272" cy="3939540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5000" b="1" cap="none" spc="0" dirty="0" smtClean="0">
                <a:ln w="28575">
                  <a:solidFill>
                    <a:schemeClr val="tx1"/>
                  </a:solidFill>
                  <a:prstDash val="solid"/>
                </a:ln>
                <a:noFill/>
                <a:effectLst/>
                <a:latin typeface="Arial Black" pitchFamily="34" charset="0"/>
              </a:rPr>
              <a:t>A</a:t>
            </a:r>
            <a:endParaRPr lang="en-US" sz="25000" b="1" cap="none" spc="0" dirty="0">
              <a:ln w="28575">
                <a:solidFill>
                  <a:schemeClr val="tx1"/>
                </a:solidFill>
                <a:prstDash val="solid"/>
              </a:ln>
              <a:noFill/>
              <a:effectLst/>
              <a:latin typeface="Arial Black" pitchFamily="34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5400488" y="30689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5472112" y="28613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5561272" y="30137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 bwMode="auto">
          <a:xfrm>
            <a:off x="5713672" y="31661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 bwMode="auto">
          <a:xfrm>
            <a:off x="5866072" y="33930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 bwMode="auto">
          <a:xfrm>
            <a:off x="6048560" y="31661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 bwMode="auto">
          <a:xfrm>
            <a:off x="5724512" y="2852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 bwMode="auto">
          <a:xfrm>
            <a:off x="5876912" y="30053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 bwMode="auto">
          <a:xfrm>
            <a:off x="6029312" y="2852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 bwMode="auto">
          <a:xfrm>
            <a:off x="6181712" y="30053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 bwMode="auto">
          <a:xfrm>
            <a:off x="5552888" y="32213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5652504" y="3356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156536" y="33569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6228568" y="32129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 bwMode="auto">
          <a:xfrm>
            <a:off x="5400488" y="32849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3" name="Oval 92"/>
          <p:cNvSpPr>
            <a:spLocks noChangeAspect="1"/>
          </p:cNvSpPr>
          <p:nvPr/>
        </p:nvSpPr>
        <p:spPr bwMode="auto">
          <a:xfrm>
            <a:off x="5868528" y="31769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4" name="Oval 93"/>
          <p:cNvSpPr>
            <a:spLocks noChangeAspect="1"/>
          </p:cNvSpPr>
          <p:nvPr/>
        </p:nvSpPr>
        <p:spPr bwMode="auto">
          <a:xfrm>
            <a:off x="6408576" y="29609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 bwMode="auto">
          <a:xfrm>
            <a:off x="6416960" y="27173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 bwMode="auto">
          <a:xfrm>
            <a:off x="6569360" y="2852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 bwMode="auto">
          <a:xfrm>
            <a:off x="6721760" y="30221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 bwMode="auto">
          <a:xfrm>
            <a:off x="6874160" y="32489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 bwMode="auto">
          <a:xfrm>
            <a:off x="7056648" y="30221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 bwMode="auto">
          <a:xfrm>
            <a:off x="6732600" y="27089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 bwMode="auto">
          <a:xfrm>
            <a:off x="6885000" y="28613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 bwMode="auto">
          <a:xfrm>
            <a:off x="7037400" y="27089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7189800" y="28613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6560976" y="30773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660592" y="32129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7128656" y="32297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7236656" y="30689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6408576" y="31409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 bwMode="auto">
          <a:xfrm>
            <a:off x="6876616" y="30329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 bwMode="auto">
          <a:xfrm>
            <a:off x="7416688" y="29969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 bwMode="auto">
          <a:xfrm>
            <a:off x="7425072" y="27893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 bwMode="auto">
          <a:xfrm>
            <a:off x="7577472" y="29417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 bwMode="auto">
          <a:xfrm>
            <a:off x="7729872" y="30941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 bwMode="auto">
          <a:xfrm>
            <a:off x="7882272" y="33210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5" name="Oval 114"/>
          <p:cNvSpPr>
            <a:spLocks noChangeAspect="1"/>
          </p:cNvSpPr>
          <p:nvPr/>
        </p:nvSpPr>
        <p:spPr bwMode="auto">
          <a:xfrm>
            <a:off x="8064760" y="30941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6" name="Oval 115"/>
          <p:cNvSpPr>
            <a:spLocks noChangeAspect="1"/>
          </p:cNvSpPr>
          <p:nvPr/>
        </p:nvSpPr>
        <p:spPr bwMode="auto">
          <a:xfrm>
            <a:off x="7740712" y="27809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7" name="Oval 116"/>
          <p:cNvSpPr>
            <a:spLocks noChangeAspect="1"/>
          </p:cNvSpPr>
          <p:nvPr/>
        </p:nvSpPr>
        <p:spPr bwMode="auto">
          <a:xfrm>
            <a:off x="7893112" y="29333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 bwMode="auto">
          <a:xfrm>
            <a:off x="8045512" y="27809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 bwMode="auto">
          <a:xfrm>
            <a:off x="7488696" y="3356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7569088" y="31493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7668704" y="32849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8136768" y="33017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7416688" y="32129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7884728" y="31049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 bwMode="auto">
          <a:xfrm>
            <a:off x="5552888" y="37170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 bwMode="auto">
          <a:xfrm>
            <a:off x="5561272" y="35093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 bwMode="auto">
          <a:xfrm>
            <a:off x="5713672" y="36617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9" name="Oval 128"/>
          <p:cNvSpPr>
            <a:spLocks noChangeAspect="1"/>
          </p:cNvSpPr>
          <p:nvPr/>
        </p:nvSpPr>
        <p:spPr bwMode="auto">
          <a:xfrm>
            <a:off x="5866072" y="3814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 bwMode="auto">
          <a:xfrm>
            <a:off x="6018472" y="404108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 bwMode="auto">
          <a:xfrm>
            <a:off x="6200960" y="38141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 bwMode="auto">
          <a:xfrm>
            <a:off x="5876912" y="35730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 bwMode="auto">
          <a:xfrm>
            <a:off x="6029312" y="36534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 bwMode="auto">
          <a:xfrm>
            <a:off x="6181712" y="35010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 bwMode="auto">
          <a:xfrm>
            <a:off x="6334112" y="36534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 bwMode="auto">
          <a:xfrm>
            <a:off x="5705288" y="38694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 bwMode="auto">
          <a:xfrm>
            <a:off x="5804904" y="400506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 bwMode="auto">
          <a:xfrm>
            <a:off x="6272968" y="402183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 bwMode="auto">
          <a:xfrm>
            <a:off x="6380968" y="386104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 bwMode="auto">
          <a:xfrm>
            <a:off x="5552888" y="39330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 bwMode="auto">
          <a:xfrm>
            <a:off x="6020928" y="38250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2" name="Oval 141"/>
          <p:cNvSpPr>
            <a:spLocks noChangeAspect="1"/>
          </p:cNvSpPr>
          <p:nvPr/>
        </p:nvSpPr>
        <p:spPr bwMode="auto">
          <a:xfrm>
            <a:off x="6516576" y="364502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3" name="Oval 142"/>
          <p:cNvSpPr>
            <a:spLocks noChangeAspect="1"/>
          </p:cNvSpPr>
          <p:nvPr/>
        </p:nvSpPr>
        <p:spPr bwMode="auto">
          <a:xfrm>
            <a:off x="6633008" y="34373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4" name="Oval 143"/>
          <p:cNvSpPr>
            <a:spLocks noChangeAspect="1"/>
          </p:cNvSpPr>
          <p:nvPr/>
        </p:nvSpPr>
        <p:spPr bwMode="auto">
          <a:xfrm>
            <a:off x="6785408" y="35897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5" name="Oval 144"/>
          <p:cNvSpPr>
            <a:spLocks noChangeAspect="1"/>
          </p:cNvSpPr>
          <p:nvPr/>
        </p:nvSpPr>
        <p:spPr bwMode="auto">
          <a:xfrm>
            <a:off x="6876616" y="371703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 bwMode="auto">
          <a:xfrm>
            <a:off x="7090208" y="39690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7" name="Oval 146"/>
          <p:cNvSpPr>
            <a:spLocks noChangeAspect="1"/>
          </p:cNvSpPr>
          <p:nvPr/>
        </p:nvSpPr>
        <p:spPr bwMode="auto">
          <a:xfrm>
            <a:off x="7272696" y="37421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8" name="Oval 147"/>
          <p:cNvSpPr>
            <a:spLocks noChangeAspect="1"/>
          </p:cNvSpPr>
          <p:nvPr/>
        </p:nvSpPr>
        <p:spPr bwMode="auto">
          <a:xfrm>
            <a:off x="6948648" y="34290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9" name="Oval 148"/>
          <p:cNvSpPr>
            <a:spLocks noChangeAspect="1"/>
          </p:cNvSpPr>
          <p:nvPr/>
        </p:nvSpPr>
        <p:spPr bwMode="auto">
          <a:xfrm>
            <a:off x="7101048" y="35814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0" name="Oval 149"/>
          <p:cNvSpPr>
            <a:spLocks noChangeAspect="1"/>
          </p:cNvSpPr>
          <p:nvPr/>
        </p:nvSpPr>
        <p:spPr bwMode="auto">
          <a:xfrm>
            <a:off x="7253448" y="353702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 bwMode="auto">
          <a:xfrm>
            <a:off x="7405848" y="35814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2" name="Oval 151"/>
          <p:cNvSpPr>
            <a:spLocks noChangeAspect="1"/>
          </p:cNvSpPr>
          <p:nvPr/>
        </p:nvSpPr>
        <p:spPr bwMode="auto">
          <a:xfrm>
            <a:off x="6660592" y="37170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6876640" y="39330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4" name="Oval 153"/>
          <p:cNvSpPr>
            <a:spLocks noChangeAspect="1"/>
          </p:cNvSpPr>
          <p:nvPr/>
        </p:nvSpPr>
        <p:spPr bwMode="auto">
          <a:xfrm>
            <a:off x="7344704" y="394982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5" name="Oval 154"/>
          <p:cNvSpPr>
            <a:spLocks noChangeAspect="1"/>
          </p:cNvSpPr>
          <p:nvPr/>
        </p:nvSpPr>
        <p:spPr bwMode="auto">
          <a:xfrm>
            <a:off x="7452704" y="37890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6" name="Oval 155"/>
          <p:cNvSpPr>
            <a:spLocks noChangeAspect="1"/>
          </p:cNvSpPr>
          <p:nvPr/>
        </p:nvSpPr>
        <p:spPr bwMode="auto">
          <a:xfrm>
            <a:off x="6732600" y="41130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 bwMode="auto">
          <a:xfrm>
            <a:off x="7092664" y="375304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8" name="Oval 157"/>
          <p:cNvSpPr>
            <a:spLocks noChangeAspect="1"/>
          </p:cNvSpPr>
          <p:nvPr/>
        </p:nvSpPr>
        <p:spPr bwMode="auto">
          <a:xfrm>
            <a:off x="7632736" y="37170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9" name="Oval 158"/>
          <p:cNvSpPr>
            <a:spLocks noChangeAspect="1"/>
          </p:cNvSpPr>
          <p:nvPr/>
        </p:nvSpPr>
        <p:spPr bwMode="auto">
          <a:xfrm>
            <a:off x="7641120" y="35093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0" name="Oval 159"/>
          <p:cNvSpPr>
            <a:spLocks noChangeAspect="1"/>
          </p:cNvSpPr>
          <p:nvPr/>
        </p:nvSpPr>
        <p:spPr bwMode="auto">
          <a:xfrm>
            <a:off x="7793520" y="36617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1" name="Oval 160"/>
          <p:cNvSpPr>
            <a:spLocks noChangeAspect="1"/>
          </p:cNvSpPr>
          <p:nvPr/>
        </p:nvSpPr>
        <p:spPr bwMode="auto">
          <a:xfrm>
            <a:off x="7945920" y="3814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2" name="Oval 161"/>
          <p:cNvSpPr>
            <a:spLocks noChangeAspect="1"/>
          </p:cNvSpPr>
          <p:nvPr/>
        </p:nvSpPr>
        <p:spPr bwMode="auto">
          <a:xfrm>
            <a:off x="8098320" y="40410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4" name="Oval 163"/>
          <p:cNvSpPr>
            <a:spLocks noChangeAspect="1"/>
          </p:cNvSpPr>
          <p:nvPr/>
        </p:nvSpPr>
        <p:spPr bwMode="auto">
          <a:xfrm>
            <a:off x="7956760" y="35010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5" name="Oval 164"/>
          <p:cNvSpPr>
            <a:spLocks noChangeAspect="1"/>
          </p:cNvSpPr>
          <p:nvPr/>
        </p:nvSpPr>
        <p:spPr bwMode="auto">
          <a:xfrm>
            <a:off x="8109160" y="36534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7" name="Oval 166"/>
          <p:cNvSpPr>
            <a:spLocks noChangeAspect="1"/>
          </p:cNvSpPr>
          <p:nvPr/>
        </p:nvSpPr>
        <p:spPr bwMode="auto">
          <a:xfrm>
            <a:off x="5652504" y="4077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8" name="Oval 167"/>
          <p:cNvSpPr>
            <a:spLocks noChangeAspect="1"/>
          </p:cNvSpPr>
          <p:nvPr/>
        </p:nvSpPr>
        <p:spPr bwMode="auto">
          <a:xfrm>
            <a:off x="7785136" y="38694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 bwMode="auto">
          <a:xfrm>
            <a:off x="7884752" y="400506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 bwMode="auto">
          <a:xfrm>
            <a:off x="7452704" y="4077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1" name="Oval 170"/>
          <p:cNvSpPr>
            <a:spLocks noChangeAspect="1"/>
          </p:cNvSpPr>
          <p:nvPr/>
        </p:nvSpPr>
        <p:spPr bwMode="auto">
          <a:xfrm>
            <a:off x="6084552" y="42210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2" name="Oval 171"/>
          <p:cNvSpPr>
            <a:spLocks noChangeAspect="1"/>
          </p:cNvSpPr>
          <p:nvPr/>
        </p:nvSpPr>
        <p:spPr bwMode="auto">
          <a:xfrm>
            <a:off x="7632736" y="39330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8100776" y="38250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" name="Oval 173"/>
          <p:cNvSpPr>
            <a:spLocks noChangeAspect="1"/>
          </p:cNvSpPr>
          <p:nvPr/>
        </p:nvSpPr>
        <p:spPr bwMode="auto">
          <a:xfrm>
            <a:off x="5256448" y="44371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>
            <a:off x="5264832" y="42294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6" name="Oval 175"/>
          <p:cNvSpPr>
            <a:spLocks noChangeAspect="1"/>
          </p:cNvSpPr>
          <p:nvPr/>
        </p:nvSpPr>
        <p:spPr bwMode="auto">
          <a:xfrm>
            <a:off x="5417232" y="43818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7" name="Oval 176"/>
          <p:cNvSpPr>
            <a:spLocks noChangeAspect="1"/>
          </p:cNvSpPr>
          <p:nvPr/>
        </p:nvSpPr>
        <p:spPr bwMode="auto">
          <a:xfrm>
            <a:off x="5569632" y="45342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8" name="Oval 177"/>
          <p:cNvSpPr>
            <a:spLocks noChangeAspect="1"/>
          </p:cNvSpPr>
          <p:nvPr/>
        </p:nvSpPr>
        <p:spPr bwMode="auto">
          <a:xfrm>
            <a:off x="5832512" y="46891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9" name="Oval 178"/>
          <p:cNvSpPr>
            <a:spLocks noChangeAspect="1"/>
          </p:cNvSpPr>
          <p:nvPr/>
        </p:nvSpPr>
        <p:spPr bwMode="auto">
          <a:xfrm>
            <a:off x="5904520" y="45342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0" name="Oval 179"/>
          <p:cNvSpPr>
            <a:spLocks noChangeAspect="1"/>
          </p:cNvSpPr>
          <p:nvPr/>
        </p:nvSpPr>
        <p:spPr bwMode="auto">
          <a:xfrm>
            <a:off x="5580472" y="42210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1" name="Oval 180"/>
          <p:cNvSpPr>
            <a:spLocks noChangeAspect="1"/>
          </p:cNvSpPr>
          <p:nvPr/>
        </p:nvSpPr>
        <p:spPr bwMode="auto">
          <a:xfrm>
            <a:off x="5652480" y="43734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2" name="Oval 181"/>
          <p:cNvSpPr>
            <a:spLocks noChangeAspect="1"/>
          </p:cNvSpPr>
          <p:nvPr/>
        </p:nvSpPr>
        <p:spPr bwMode="auto">
          <a:xfrm>
            <a:off x="5885272" y="42210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3" name="Oval 182"/>
          <p:cNvSpPr>
            <a:spLocks noChangeAspect="1"/>
          </p:cNvSpPr>
          <p:nvPr/>
        </p:nvSpPr>
        <p:spPr bwMode="auto">
          <a:xfrm>
            <a:off x="6037672" y="43734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4" name="Oval 183"/>
          <p:cNvSpPr>
            <a:spLocks noChangeAspect="1"/>
          </p:cNvSpPr>
          <p:nvPr/>
        </p:nvSpPr>
        <p:spPr bwMode="auto">
          <a:xfrm>
            <a:off x="5408848" y="45895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5" name="Oval 184"/>
          <p:cNvSpPr>
            <a:spLocks noChangeAspect="1"/>
          </p:cNvSpPr>
          <p:nvPr/>
        </p:nvSpPr>
        <p:spPr bwMode="auto">
          <a:xfrm>
            <a:off x="5508464" y="472514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6" name="Oval 185"/>
          <p:cNvSpPr>
            <a:spLocks noChangeAspect="1"/>
          </p:cNvSpPr>
          <p:nvPr/>
        </p:nvSpPr>
        <p:spPr bwMode="auto">
          <a:xfrm>
            <a:off x="5976528" y="47419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7" name="Oval 186"/>
          <p:cNvSpPr>
            <a:spLocks noChangeAspect="1"/>
          </p:cNvSpPr>
          <p:nvPr/>
        </p:nvSpPr>
        <p:spPr bwMode="auto">
          <a:xfrm>
            <a:off x="6084528" y="45811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8" name="Oval 187"/>
          <p:cNvSpPr>
            <a:spLocks noChangeAspect="1"/>
          </p:cNvSpPr>
          <p:nvPr/>
        </p:nvSpPr>
        <p:spPr bwMode="auto">
          <a:xfrm>
            <a:off x="5256448" y="46531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9" name="Oval 188"/>
          <p:cNvSpPr>
            <a:spLocks noChangeAspect="1"/>
          </p:cNvSpPr>
          <p:nvPr/>
        </p:nvSpPr>
        <p:spPr bwMode="auto">
          <a:xfrm>
            <a:off x="5724488" y="45451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 bwMode="auto">
          <a:xfrm>
            <a:off x="6264584" y="44371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1" name="Oval 190"/>
          <p:cNvSpPr>
            <a:spLocks noChangeAspect="1"/>
          </p:cNvSpPr>
          <p:nvPr/>
        </p:nvSpPr>
        <p:spPr bwMode="auto">
          <a:xfrm>
            <a:off x="6272968" y="42294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2" name="Oval 191"/>
          <p:cNvSpPr>
            <a:spLocks noChangeAspect="1"/>
          </p:cNvSpPr>
          <p:nvPr/>
        </p:nvSpPr>
        <p:spPr bwMode="auto">
          <a:xfrm>
            <a:off x="6425368" y="43818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3" name="Oval 192"/>
          <p:cNvSpPr>
            <a:spLocks noChangeAspect="1"/>
          </p:cNvSpPr>
          <p:nvPr/>
        </p:nvSpPr>
        <p:spPr bwMode="auto">
          <a:xfrm>
            <a:off x="6577768" y="45342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4" name="Oval 193"/>
          <p:cNvSpPr>
            <a:spLocks noChangeAspect="1"/>
          </p:cNvSpPr>
          <p:nvPr/>
        </p:nvSpPr>
        <p:spPr bwMode="auto">
          <a:xfrm>
            <a:off x="6730168" y="47611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5" name="Oval 194"/>
          <p:cNvSpPr>
            <a:spLocks noChangeAspect="1"/>
          </p:cNvSpPr>
          <p:nvPr/>
        </p:nvSpPr>
        <p:spPr bwMode="auto">
          <a:xfrm>
            <a:off x="6912656" y="45342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6" name="Oval 195"/>
          <p:cNvSpPr>
            <a:spLocks noChangeAspect="1"/>
          </p:cNvSpPr>
          <p:nvPr/>
        </p:nvSpPr>
        <p:spPr bwMode="auto">
          <a:xfrm>
            <a:off x="6588608" y="42210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7" name="Oval 196"/>
          <p:cNvSpPr>
            <a:spLocks noChangeAspect="1"/>
          </p:cNvSpPr>
          <p:nvPr/>
        </p:nvSpPr>
        <p:spPr bwMode="auto">
          <a:xfrm>
            <a:off x="6741008" y="43734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8" name="Oval 197"/>
          <p:cNvSpPr>
            <a:spLocks noChangeAspect="1"/>
          </p:cNvSpPr>
          <p:nvPr/>
        </p:nvSpPr>
        <p:spPr bwMode="auto">
          <a:xfrm>
            <a:off x="6840624" y="42210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9" name="Oval 198"/>
          <p:cNvSpPr>
            <a:spLocks noChangeAspect="1"/>
          </p:cNvSpPr>
          <p:nvPr/>
        </p:nvSpPr>
        <p:spPr bwMode="auto">
          <a:xfrm>
            <a:off x="7045808" y="43734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0" name="Oval 199"/>
          <p:cNvSpPr>
            <a:spLocks noChangeAspect="1"/>
          </p:cNvSpPr>
          <p:nvPr/>
        </p:nvSpPr>
        <p:spPr bwMode="auto">
          <a:xfrm>
            <a:off x="6416984" y="45895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 bwMode="auto">
          <a:xfrm>
            <a:off x="6516600" y="47251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2" name="Oval 201"/>
          <p:cNvSpPr>
            <a:spLocks noChangeAspect="1"/>
          </p:cNvSpPr>
          <p:nvPr/>
        </p:nvSpPr>
        <p:spPr bwMode="auto">
          <a:xfrm>
            <a:off x="6984664" y="47419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3" name="Oval 202"/>
          <p:cNvSpPr>
            <a:spLocks noChangeAspect="1"/>
          </p:cNvSpPr>
          <p:nvPr/>
        </p:nvSpPr>
        <p:spPr bwMode="auto">
          <a:xfrm>
            <a:off x="7092664" y="45811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4" name="Oval 203"/>
          <p:cNvSpPr>
            <a:spLocks noChangeAspect="1"/>
          </p:cNvSpPr>
          <p:nvPr/>
        </p:nvSpPr>
        <p:spPr bwMode="auto">
          <a:xfrm>
            <a:off x="6264584" y="46531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 bwMode="auto">
          <a:xfrm>
            <a:off x="6732624" y="45451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 bwMode="auto">
          <a:xfrm>
            <a:off x="7272672" y="43651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 bwMode="auto">
          <a:xfrm>
            <a:off x="7281056" y="415746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 bwMode="auto">
          <a:xfrm>
            <a:off x="7433456" y="430986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7585856" y="446226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 bwMode="auto">
          <a:xfrm>
            <a:off x="7668704" y="46891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7920744" y="446226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596696" y="41490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7749096" y="43014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7901496" y="41490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8053896" y="43014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6" name="Oval 215"/>
          <p:cNvSpPr>
            <a:spLocks noChangeAspect="1"/>
          </p:cNvSpPr>
          <p:nvPr/>
        </p:nvSpPr>
        <p:spPr bwMode="auto">
          <a:xfrm>
            <a:off x="7425072" y="45175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7" name="Oval 216"/>
          <p:cNvSpPr>
            <a:spLocks noChangeAspect="1"/>
          </p:cNvSpPr>
          <p:nvPr/>
        </p:nvSpPr>
        <p:spPr bwMode="auto">
          <a:xfrm>
            <a:off x="7524688" y="46531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8" name="Oval 217"/>
          <p:cNvSpPr>
            <a:spLocks noChangeAspect="1"/>
          </p:cNvSpPr>
          <p:nvPr/>
        </p:nvSpPr>
        <p:spPr bwMode="auto">
          <a:xfrm>
            <a:off x="7992752" y="46699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9" name="Oval 218"/>
          <p:cNvSpPr>
            <a:spLocks noChangeAspect="1"/>
          </p:cNvSpPr>
          <p:nvPr/>
        </p:nvSpPr>
        <p:spPr bwMode="auto">
          <a:xfrm>
            <a:off x="8100752" y="45091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0" name="Oval 219"/>
          <p:cNvSpPr>
            <a:spLocks noChangeAspect="1"/>
          </p:cNvSpPr>
          <p:nvPr/>
        </p:nvSpPr>
        <p:spPr bwMode="auto">
          <a:xfrm>
            <a:off x="7272672" y="45811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 bwMode="auto">
          <a:xfrm>
            <a:off x="7740712" y="44731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2" name="Oval 221"/>
          <p:cNvSpPr>
            <a:spLocks noChangeAspect="1"/>
          </p:cNvSpPr>
          <p:nvPr/>
        </p:nvSpPr>
        <p:spPr bwMode="auto">
          <a:xfrm>
            <a:off x="5256448" y="5157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 bwMode="auto">
          <a:xfrm>
            <a:off x="5264832" y="49495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4" name="Oval 223"/>
          <p:cNvSpPr>
            <a:spLocks noChangeAspect="1"/>
          </p:cNvSpPr>
          <p:nvPr/>
        </p:nvSpPr>
        <p:spPr bwMode="auto">
          <a:xfrm>
            <a:off x="5417232" y="51019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5" name="Oval 224"/>
          <p:cNvSpPr>
            <a:spLocks noChangeAspect="1"/>
          </p:cNvSpPr>
          <p:nvPr/>
        </p:nvSpPr>
        <p:spPr bwMode="auto">
          <a:xfrm>
            <a:off x="5569632" y="52543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 bwMode="auto">
          <a:xfrm>
            <a:off x="5722032" y="54812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7" name="Oval 226"/>
          <p:cNvSpPr>
            <a:spLocks noChangeAspect="1"/>
          </p:cNvSpPr>
          <p:nvPr/>
        </p:nvSpPr>
        <p:spPr bwMode="auto">
          <a:xfrm>
            <a:off x="5904520" y="52543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8" name="Oval 227"/>
          <p:cNvSpPr>
            <a:spLocks noChangeAspect="1"/>
          </p:cNvSpPr>
          <p:nvPr/>
        </p:nvSpPr>
        <p:spPr bwMode="auto">
          <a:xfrm>
            <a:off x="5580472" y="4941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9" name="Oval 228"/>
          <p:cNvSpPr>
            <a:spLocks noChangeAspect="1"/>
          </p:cNvSpPr>
          <p:nvPr/>
        </p:nvSpPr>
        <p:spPr bwMode="auto">
          <a:xfrm>
            <a:off x="5732872" y="50935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0" name="Oval 229"/>
          <p:cNvSpPr>
            <a:spLocks noChangeAspect="1"/>
          </p:cNvSpPr>
          <p:nvPr/>
        </p:nvSpPr>
        <p:spPr bwMode="auto">
          <a:xfrm>
            <a:off x="5904520" y="4941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1" name="Oval 230"/>
          <p:cNvSpPr>
            <a:spLocks noChangeAspect="1"/>
          </p:cNvSpPr>
          <p:nvPr/>
        </p:nvSpPr>
        <p:spPr bwMode="auto">
          <a:xfrm>
            <a:off x="6037672" y="50935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2" name="Oval 231"/>
          <p:cNvSpPr>
            <a:spLocks noChangeAspect="1"/>
          </p:cNvSpPr>
          <p:nvPr/>
        </p:nvSpPr>
        <p:spPr bwMode="auto">
          <a:xfrm>
            <a:off x="5408848" y="53095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3" name="Oval 232"/>
          <p:cNvSpPr>
            <a:spLocks noChangeAspect="1"/>
          </p:cNvSpPr>
          <p:nvPr/>
        </p:nvSpPr>
        <p:spPr bwMode="auto">
          <a:xfrm>
            <a:off x="5508464" y="54452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4" name="Oval 233"/>
          <p:cNvSpPr>
            <a:spLocks noChangeAspect="1"/>
          </p:cNvSpPr>
          <p:nvPr/>
        </p:nvSpPr>
        <p:spPr bwMode="auto">
          <a:xfrm>
            <a:off x="5976528" y="54619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5" name="Oval 234"/>
          <p:cNvSpPr>
            <a:spLocks noChangeAspect="1"/>
          </p:cNvSpPr>
          <p:nvPr/>
        </p:nvSpPr>
        <p:spPr bwMode="auto">
          <a:xfrm>
            <a:off x="6084528" y="53012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6" name="Oval 235"/>
          <p:cNvSpPr>
            <a:spLocks noChangeAspect="1"/>
          </p:cNvSpPr>
          <p:nvPr/>
        </p:nvSpPr>
        <p:spPr bwMode="auto">
          <a:xfrm>
            <a:off x="5256448" y="53732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7" name="Oval 236"/>
          <p:cNvSpPr>
            <a:spLocks noChangeAspect="1"/>
          </p:cNvSpPr>
          <p:nvPr/>
        </p:nvSpPr>
        <p:spPr bwMode="auto">
          <a:xfrm>
            <a:off x="5724488" y="52652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8" name="Oval 237"/>
          <p:cNvSpPr>
            <a:spLocks noChangeAspect="1"/>
          </p:cNvSpPr>
          <p:nvPr/>
        </p:nvSpPr>
        <p:spPr bwMode="auto">
          <a:xfrm>
            <a:off x="6264560" y="5157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9" name="Oval 238"/>
          <p:cNvSpPr>
            <a:spLocks noChangeAspect="1"/>
          </p:cNvSpPr>
          <p:nvPr/>
        </p:nvSpPr>
        <p:spPr bwMode="auto">
          <a:xfrm>
            <a:off x="6336568" y="49495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0" name="Oval 239"/>
          <p:cNvSpPr>
            <a:spLocks noChangeAspect="1"/>
          </p:cNvSpPr>
          <p:nvPr/>
        </p:nvSpPr>
        <p:spPr bwMode="auto">
          <a:xfrm>
            <a:off x="6425344" y="51019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1" name="Oval 240"/>
          <p:cNvSpPr>
            <a:spLocks noChangeAspect="1"/>
          </p:cNvSpPr>
          <p:nvPr/>
        </p:nvSpPr>
        <p:spPr bwMode="auto">
          <a:xfrm>
            <a:off x="6577744" y="52543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 bwMode="auto">
          <a:xfrm>
            <a:off x="6730144" y="54812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 bwMode="auto">
          <a:xfrm>
            <a:off x="6912632" y="52543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4" name="Oval 243"/>
          <p:cNvSpPr>
            <a:spLocks noChangeAspect="1"/>
          </p:cNvSpPr>
          <p:nvPr/>
        </p:nvSpPr>
        <p:spPr bwMode="auto">
          <a:xfrm>
            <a:off x="6588584" y="49411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5" name="Oval 244"/>
          <p:cNvSpPr>
            <a:spLocks noChangeAspect="1"/>
          </p:cNvSpPr>
          <p:nvPr/>
        </p:nvSpPr>
        <p:spPr bwMode="auto">
          <a:xfrm>
            <a:off x="6660592" y="50935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 bwMode="auto">
          <a:xfrm>
            <a:off x="6804608" y="49411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 bwMode="auto">
          <a:xfrm>
            <a:off x="7045784" y="50935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8" name="Oval 247"/>
          <p:cNvSpPr>
            <a:spLocks noChangeAspect="1"/>
          </p:cNvSpPr>
          <p:nvPr/>
        </p:nvSpPr>
        <p:spPr bwMode="auto">
          <a:xfrm>
            <a:off x="6416960" y="53095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 bwMode="auto">
          <a:xfrm>
            <a:off x="6516576" y="54452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0" name="Oval 249"/>
          <p:cNvSpPr>
            <a:spLocks noChangeAspect="1"/>
          </p:cNvSpPr>
          <p:nvPr/>
        </p:nvSpPr>
        <p:spPr bwMode="auto">
          <a:xfrm>
            <a:off x="6984640" y="5461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1" name="Oval 250"/>
          <p:cNvSpPr>
            <a:spLocks noChangeAspect="1"/>
          </p:cNvSpPr>
          <p:nvPr/>
        </p:nvSpPr>
        <p:spPr bwMode="auto">
          <a:xfrm>
            <a:off x="7092640" y="53012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2" name="Oval 251"/>
          <p:cNvSpPr>
            <a:spLocks noChangeAspect="1"/>
          </p:cNvSpPr>
          <p:nvPr/>
        </p:nvSpPr>
        <p:spPr bwMode="auto">
          <a:xfrm>
            <a:off x="6264560" y="53732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3" name="Oval 252"/>
          <p:cNvSpPr>
            <a:spLocks noChangeAspect="1"/>
          </p:cNvSpPr>
          <p:nvPr/>
        </p:nvSpPr>
        <p:spPr bwMode="auto">
          <a:xfrm>
            <a:off x="6732600" y="526521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4" name="Oval 253"/>
          <p:cNvSpPr>
            <a:spLocks noChangeAspect="1"/>
          </p:cNvSpPr>
          <p:nvPr/>
        </p:nvSpPr>
        <p:spPr bwMode="auto">
          <a:xfrm>
            <a:off x="7272672" y="50851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5" name="Oval 254"/>
          <p:cNvSpPr>
            <a:spLocks noChangeAspect="1"/>
          </p:cNvSpPr>
          <p:nvPr/>
        </p:nvSpPr>
        <p:spPr bwMode="auto">
          <a:xfrm>
            <a:off x="7308664" y="4833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6" name="Oval 255"/>
          <p:cNvSpPr>
            <a:spLocks noChangeAspect="1"/>
          </p:cNvSpPr>
          <p:nvPr/>
        </p:nvSpPr>
        <p:spPr bwMode="auto">
          <a:xfrm>
            <a:off x="7433456" y="50299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7" name="Oval 256"/>
          <p:cNvSpPr>
            <a:spLocks noChangeAspect="1"/>
          </p:cNvSpPr>
          <p:nvPr/>
        </p:nvSpPr>
        <p:spPr bwMode="auto">
          <a:xfrm>
            <a:off x="7524688" y="515719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8" name="Oval 257"/>
          <p:cNvSpPr>
            <a:spLocks noChangeAspect="1"/>
          </p:cNvSpPr>
          <p:nvPr/>
        </p:nvSpPr>
        <p:spPr bwMode="auto">
          <a:xfrm>
            <a:off x="7776728" y="54092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9" name="Oval 258"/>
          <p:cNvSpPr>
            <a:spLocks noChangeAspect="1"/>
          </p:cNvSpPr>
          <p:nvPr/>
        </p:nvSpPr>
        <p:spPr bwMode="auto">
          <a:xfrm>
            <a:off x="7884728" y="515719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0" name="Oval 259"/>
          <p:cNvSpPr>
            <a:spLocks noChangeAspect="1"/>
          </p:cNvSpPr>
          <p:nvPr/>
        </p:nvSpPr>
        <p:spPr bwMode="auto">
          <a:xfrm>
            <a:off x="7596696" y="48691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1" name="Oval 260"/>
          <p:cNvSpPr>
            <a:spLocks noChangeAspect="1"/>
          </p:cNvSpPr>
          <p:nvPr/>
        </p:nvSpPr>
        <p:spPr bwMode="auto">
          <a:xfrm>
            <a:off x="7596696" y="50215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2" name="Oval 261"/>
          <p:cNvSpPr>
            <a:spLocks noChangeAspect="1"/>
          </p:cNvSpPr>
          <p:nvPr/>
        </p:nvSpPr>
        <p:spPr bwMode="auto">
          <a:xfrm>
            <a:off x="7884728" y="479715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3" name="Oval 262"/>
          <p:cNvSpPr>
            <a:spLocks noChangeAspect="1"/>
          </p:cNvSpPr>
          <p:nvPr/>
        </p:nvSpPr>
        <p:spPr bwMode="auto">
          <a:xfrm>
            <a:off x="7956736" y="50215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4" name="Oval 263"/>
          <p:cNvSpPr>
            <a:spLocks noChangeAspect="1"/>
          </p:cNvSpPr>
          <p:nvPr/>
        </p:nvSpPr>
        <p:spPr bwMode="auto">
          <a:xfrm>
            <a:off x="7380672" y="52652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5" name="Oval 264"/>
          <p:cNvSpPr>
            <a:spLocks noChangeAspect="1"/>
          </p:cNvSpPr>
          <p:nvPr/>
        </p:nvSpPr>
        <p:spPr bwMode="auto">
          <a:xfrm>
            <a:off x="7452680" y="53732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6" name="Oval 265"/>
          <p:cNvSpPr>
            <a:spLocks noChangeAspect="1"/>
          </p:cNvSpPr>
          <p:nvPr/>
        </p:nvSpPr>
        <p:spPr bwMode="auto">
          <a:xfrm>
            <a:off x="7884728" y="533722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7" name="Oval 266"/>
          <p:cNvSpPr>
            <a:spLocks noChangeAspect="1"/>
          </p:cNvSpPr>
          <p:nvPr/>
        </p:nvSpPr>
        <p:spPr bwMode="auto">
          <a:xfrm>
            <a:off x="8028744" y="5265216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8" name="Oval 267"/>
          <p:cNvSpPr>
            <a:spLocks noChangeAspect="1"/>
          </p:cNvSpPr>
          <p:nvPr/>
        </p:nvSpPr>
        <p:spPr bwMode="auto">
          <a:xfrm>
            <a:off x="7236656" y="53012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9" name="Oval 268"/>
          <p:cNvSpPr>
            <a:spLocks noChangeAspect="1"/>
          </p:cNvSpPr>
          <p:nvPr/>
        </p:nvSpPr>
        <p:spPr bwMode="auto">
          <a:xfrm>
            <a:off x="7740712" y="512120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2" name="Oval 271"/>
          <p:cNvSpPr>
            <a:spLocks noChangeAspect="1"/>
          </p:cNvSpPr>
          <p:nvPr/>
        </p:nvSpPr>
        <p:spPr bwMode="auto">
          <a:xfrm>
            <a:off x="6480584" y="32849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3" name="Oval 272"/>
          <p:cNvSpPr>
            <a:spLocks noChangeAspect="1"/>
          </p:cNvSpPr>
          <p:nvPr/>
        </p:nvSpPr>
        <p:spPr bwMode="auto">
          <a:xfrm>
            <a:off x="6912632" y="40770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4" name="Oval 273"/>
          <p:cNvSpPr>
            <a:spLocks noChangeAspect="1"/>
          </p:cNvSpPr>
          <p:nvPr/>
        </p:nvSpPr>
        <p:spPr bwMode="auto">
          <a:xfrm>
            <a:off x="5724512" y="42210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5" name="Oval 274"/>
          <p:cNvSpPr>
            <a:spLocks noChangeAspect="1"/>
          </p:cNvSpPr>
          <p:nvPr/>
        </p:nvSpPr>
        <p:spPr bwMode="auto">
          <a:xfrm>
            <a:off x="6336568" y="33210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6" name="Oval 275"/>
          <p:cNvSpPr>
            <a:spLocks noChangeAspect="1"/>
          </p:cNvSpPr>
          <p:nvPr/>
        </p:nvSpPr>
        <p:spPr bwMode="auto">
          <a:xfrm>
            <a:off x="7056648" y="42210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7" name="Oval 276"/>
          <p:cNvSpPr>
            <a:spLocks noChangeAspect="1"/>
          </p:cNvSpPr>
          <p:nvPr/>
        </p:nvSpPr>
        <p:spPr bwMode="auto">
          <a:xfrm>
            <a:off x="6156560" y="47971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8" name="Oval 277"/>
          <p:cNvSpPr>
            <a:spLocks noChangeAspect="1"/>
          </p:cNvSpPr>
          <p:nvPr/>
        </p:nvSpPr>
        <p:spPr bwMode="auto">
          <a:xfrm>
            <a:off x="6768616" y="33569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9" name="Oval 278"/>
          <p:cNvSpPr>
            <a:spLocks noChangeAspect="1"/>
          </p:cNvSpPr>
          <p:nvPr/>
        </p:nvSpPr>
        <p:spPr bwMode="auto">
          <a:xfrm>
            <a:off x="7200664" y="4941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0" name="Oval 279"/>
          <p:cNvSpPr>
            <a:spLocks noChangeAspect="1"/>
          </p:cNvSpPr>
          <p:nvPr/>
        </p:nvSpPr>
        <p:spPr bwMode="auto">
          <a:xfrm>
            <a:off x="5400464" y="4077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1" name="Oval 280"/>
          <p:cNvSpPr>
            <a:spLocks noChangeAspect="1"/>
          </p:cNvSpPr>
          <p:nvPr/>
        </p:nvSpPr>
        <p:spPr bwMode="auto">
          <a:xfrm>
            <a:off x="6336568" y="35010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2" name="Oval 281"/>
          <p:cNvSpPr>
            <a:spLocks noChangeAspect="1"/>
          </p:cNvSpPr>
          <p:nvPr/>
        </p:nvSpPr>
        <p:spPr bwMode="auto">
          <a:xfrm>
            <a:off x="7164672" y="47251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3" name="Oval 282"/>
          <p:cNvSpPr>
            <a:spLocks noChangeAspect="1"/>
          </p:cNvSpPr>
          <p:nvPr/>
        </p:nvSpPr>
        <p:spPr bwMode="auto">
          <a:xfrm>
            <a:off x="8136768" y="472514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5" name="Oval 284"/>
          <p:cNvSpPr>
            <a:spLocks noChangeAspect="1"/>
          </p:cNvSpPr>
          <p:nvPr/>
        </p:nvSpPr>
        <p:spPr bwMode="auto">
          <a:xfrm>
            <a:off x="6048536" y="4941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1" name="Oval 290"/>
          <p:cNvSpPr>
            <a:spLocks noChangeAspect="1"/>
          </p:cNvSpPr>
          <p:nvPr/>
        </p:nvSpPr>
        <p:spPr bwMode="auto">
          <a:xfrm>
            <a:off x="5184440" y="3814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4" name="Oval 293"/>
          <p:cNvSpPr>
            <a:spLocks noChangeAspect="1"/>
          </p:cNvSpPr>
          <p:nvPr/>
        </p:nvSpPr>
        <p:spPr bwMode="auto">
          <a:xfrm>
            <a:off x="5364472" y="34650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5" name="Oval 294"/>
          <p:cNvSpPr>
            <a:spLocks noChangeAspect="1"/>
          </p:cNvSpPr>
          <p:nvPr/>
        </p:nvSpPr>
        <p:spPr bwMode="auto">
          <a:xfrm>
            <a:off x="5317592" y="36534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8" name="Oval 297"/>
          <p:cNvSpPr>
            <a:spLocks noChangeAspect="1"/>
          </p:cNvSpPr>
          <p:nvPr/>
        </p:nvSpPr>
        <p:spPr bwMode="auto">
          <a:xfrm>
            <a:off x="5256448" y="40218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9" name="Oval 298"/>
          <p:cNvSpPr>
            <a:spLocks noChangeAspect="1"/>
          </p:cNvSpPr>
          <p:nvPr/>
        </p:nvSpPr>
        <p:spPr bwMode="auto">
          <a:xfrm>
            <a:off x="5364448" y="38610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2" name="Oval 301"/>
          <p:cNvSpPr>
            <a:spLocks noChangeAspect="1"/>
          </p:cNvSpPr>
          <p:nvPr/>
        </p:nvSpPr>
        <p:spPr bwMode="auto">
          <a:xfrm>
            <a:off x="6516576" y="35010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3" name="Oval 302"/>
          <p:cNvSpPr>
            <a:spLocks noChangeAspect="1"/>
          </p:cNvSpPr>
          <p:nvPr/>
        </p:nvSpPr>
        <p:spPr bwMode="auto">
          <a:xfrm>
            <a:off x="6444568" y="40963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4" name="Oval 303"/>
          <p:cNvSpPr>
            <a:spLocks noChangeAspect="1"/>
          </p:cNvSpPr>
          <p:nvPr/>
        </p:nvSpPr>
        <p:spPr bwMode="auto">
          <a:xfrm>
            <a:off x="6596968" y="4077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5" name="Oval 304"/>
          <p:cNvSpPr>
            <a:spLocks noChangeAspect="1"/>
          </p:cNvSpPr>
          <p:nvPr/>
        </p:nvSpPr>
        <p:spPr bwMode="auto">
          <a:xfrm>
            <a:off x="5436456" y="48691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6" name="Oval 305"/>
          <p:cNvSpPr>
            <a:spLocks noChangeAspect="1"/>
          </p:cNvSpPr>
          <p:nvPr/>
        </p:nvSpPr>
        <p:spPr bwMode="auto">
          <a:xfrm>
            <a:off x="5292440" y="47971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7" name="Oval 306"/>
          <p:cNvSpPr>
            <a:spLocks noChangeAspect="1"/>
          </p:cNvSpPr>
          <p:nvPr/>
        </p:nvSpPr>
        <p:spPr bwMode="auto">
          <a:xfrm>
            <a:off x="7092640" y="34290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8" name="Oval 307"/>
          <p:cNvSpPr>
            <a:spLocks noChangeAspect="1"/>
          </p:cNvSpPr>
          <p:nvPr/>
        </p:nvSpPr>
        <p:spPr bwMode="auto">
          <a:xfrm>
            <a:off x="7452680" y="47971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9" name="Oval 308"/>
          <p:cNvSpPr>
            <a:spLocks noChangeAspect="1"/>
          </p:cNvSpPr>
          <p:nvPr/>
        </p:nvSpPr>
        <p:spPr bwMode="auto">
          <a:xfrm>
            <a:off x="6372560" y="47611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0" name="Oval 309"/>
          <p:cNvSpPr>
            <a:spLocks noChangeAspect="1"/>
          </p:cNvSpPr>
          <p:nvPr/>
        </p:nvSpPr>
        <p:spPr bwMode="auto">
          <a:xfrm>
            <a:off x="6948624" y="357301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1" name="Oval 310"/>
          <p:cNvSpPr>
            <a:spLocks noChangeAspect="1"/>
          </p:cNvSpPr>
          <p:nvPr/>
        </p:nvSpPr>
        <p:spPr bwMode="auto">
          <a:xfrm>
            <a:off x="5580472" y="51212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2" name="Oval 311"/>
          <p:cNvSpPr>
            <a:spLocks noChangeAspect="1"/>
          </p:cNvSpPr>
          <p:nvPr/>
        </p:nvSpPr>
        <p:spPr bwMode="auto">
          <a:xfrm>
            <a:off x="7128656" y="41130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3" name="Oval 312"/>
          <p:cNvSpPr>
            <a:spLocks noChangeAspect="1"/>
          </p:cNvSpPr>
          <p:nvPr/>
        </p:nvSpPr>
        <p:spPr bwMode="auto">
          <a:xfrm>
            <a:off x="6732600" y="3969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4" name="Oval 313"/>
          <p:cNvSpPr>
            <a:spLocks noChangeAspect="1"/>
          </p:cNvSpPr>
          <p:nvPr/>
        </p:nvSpPr>
        <p:spPr bwMode="auto">
          <a:xfrm>
            <a:off x="6480584" y="39690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5" name="Oval 314"/>
          <p:cNvSpPr>
            <a:spLocks noChangeAspect="1"/>
          </p:cNvSpPr>
          <p:nvPr/>
        </p:nvSpPr>
        <p:spPr bwMode="auto">
          <a:xfrm>
            <a:off x="6652208" y="38610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6" name="Oval 315"/>
          <p:cNvSpPr>
            <a:spLocks noChangeAspect="1"/>
          </p:cNvSpPr>
          <p:nvPr/>
        </p:nvSpPr>
        <p:spPr bwMode="auto">
          <a:xfrm>
            <a:off x="6480584" y="37890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7" name="Oval 316"/>
          <p:cNvSpPr>
            <a:spLocks noChangeAspect="1"/>
          </p:cNvSpPr>
          <p:nvPr/>
        </p:nvSpPr>
        <p:spPr bwMode="auto">
          <a:xfrm>
            <a:off x="6984640" y="386104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8" name="Oval 317"/>
          <p:cNvSpPr>
            <a:spLocks noChangeAspect="1"/>
          </p:cNvSpPr>
          <p:nvPr/>
        </p:nvSpPr>
        <p:spPr bwMode="auto">
          <a:xfrm>
            <a:off x="6876616" y="50851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9" name="Oval 318"/>
          <p:cNvSpPr>
            <a:spLocks noChangeAspect="1"/>
          </p:cNvSpPr>
          <p:nvPr/>
        </p:nvSpPr>
        <p:spPr bwMode="auto">
          <a:xfrm>
            <a:off x="6984640" y="49411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0" name="Oval 319"/>
          <p:cNvSpPr>
            <a:spLocks noChangeAspect="1"/>
          </p:cNvSpPr>
          <p:nvPr/>
        </p:nvSpPr>
        <p:spPr bwMode="auto">
          <a:xfrm>
            <a:off x="5724488" y="47971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1" name="Oval 320"/>
          <p:cNvSpPr>
            <a:spLocks noChangeAspect="1"/>
          </p:cNvSpPr>
          <p:nvPr/>
        </p:nvSpPr>
        <p:spPr bwMode="auto">
          <a:xfrm>
            <a:off x="5760504" y="49411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2" name="Oval 321"/>
          <p:cNvSpPr>
            <a:spLocks noChangeAspect="1"/>
          </p:cNvSpPr>
          <p:nvPr/>
        </p:nvSpPr>
        <p:spPr bwMode="auto">
          <a:xfrm>
            <a:off x="5832512" y="44011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3" name="Oval 322"/>
          <p:cNvSpPr>
            <a:spLocks noChangeAspect="1"/>
          </p:cNvSpPr>
          <p:nvPr/>
        </p:nvSpPr>
        <p:spPr bwMode="auto">
          <a:xfrm>
            <a:off x="7821104" y="46531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4" name="Oval 323"/>
          <p:cNvSpPr>
            <a:spLocks noChangeAspect="1"/>
          </p:cNvSpPr>
          <p:nvPr/>
        </p:nvSpPr>
        <p:spPr bwMode="auto">
          <a:xfrm>
            <a:off x="7749096" y="483314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5" name="Oval 324"/>
          <p:cNvSpPr>
            <a:spLocks noChangeAspect="1"/>
          </p:cNvSpPr>
          <p:nvPr/>
        </p:nvSpPr>
        <p:spPr bwMode="auto">
          <a:xfrm>
            <a:off x="7749096" y="498554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6" name="Oval 325"/>
          <p:cNvSpPr>
            <a:spLocks noChangeAspect="1"/>
          </p:cNvSpPr>
          <p:nvPr/>
        </p:nvSpPr>
        <p:spPr bwMode="auto">
          <a:xfrm>
            <a:off x="7308664" y="54452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 bwMode="auto">
          <a:xfrm>
            <a:off x="7164648" y="54452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8" name="Oval 327"/>
          <p:cNvSpPr>
            <a:spLocks noChangeAspect="1"/>
          </p:cNvSpPr>
          <p:nvPr/>
        </p:nvSpPr>
        <p:spPr bwMode="auto">
          <a:xfrm>
            <a:off x="7632712" y="5461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9" name="Oval 328"/>
          <p:cNvSpPr>
            <a:spLocks noChangeAspect="1"/>
          </p:cNvSpPr>
          <p:nvPr/>
        </p:nvSpPr>
        <p:spPr bwMode="auto">
          <a:xfrm>
            <a:off x="7884728" y="54812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0" name="Oval 329"/>
          <p:cNvSpPr>
            <a:spLocks noChangeAspect="1"/>
          </p:cNvSpPr>
          <p:nvPr/>
        </p:nvSpPr>
        <p:spPr bwMode="auto">
          <a:xfrm>
            <a:off x="8028744" y="5461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1" name="Oval 330"/>
          <p:cNvSpPr>
            <a:spLocks noChangeAspect="1"/>
          </p:cNvSpPr>
          <p:nvPr/>
        </p:nvSpPr>
        <p:spPr bwMode="auto">
          <a:xfrm>
            <a:off x="7596696" y="5265216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2" name="Oval 331"/>
          <p:cNvSpPr>
            <a:spLocks noChangeAspect="1"/>
          </p:cNvSpPr>
          <p:nvPr/>
        </p:nvSpPr>
        <p:spPr bwMode="auto">
          <a:xfrm>
            <a:off x="7776728" y="5265216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 bwMode="auto">
          <a:xfrm>
            <a:off x="5724488" y="35010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 bwMode="auto">
          <a:xfrm>
            <a:off x="7812720" y="35010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5" name="Oval 334"/>
          <p:cNvSpPr>
            <a:spLocks noChangeAspect="1"/>
          </p:cNvSpPr>
          <p:nvPr/>
        </p:nvSpPr>
        <p:spPr bwMode="auto">
          <a:xfrm>
            <a:off x="8100752" y="5013176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6" name="Oval 335"/>
          <p:cNvSpPr>
            <a:spLocks noChangeAspect="1"/>
          </p:cNvSpPr>
          <p:nvPr/>
        </p:nvSpPr>
        <p:spPr bwMode="auto">
          <a:xfrm>
            <a:off x="8028744" y="48691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7" name="Oval 336"/>
          <p:cNvSpPr>
            <a:spLocks noChangeAspect="1"/>
          </p:cNvSpPr>
          <p:nvPr/>
        </p:nvSpPr>
        <p:spPr bwMode="auto">
          <a:xfrm>
            <a:off x="8172760" y="48691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8" name="Oval 337"/>
          <p:cNvSpPr>
            <a:spLocks noChangeAspect="1"/>
          </p:cNvSpPr>
          <p:nvPr/>
        </p:nvSpPr>
        <p:spPr bwMode="auto">
          <a:xfrm>
            <a:off x="8136768" y="51571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9" name="Oval 338"/>
          <p:cNvSpPr>
            <a:spLocks noChangeAspect="1"/>
          </p:cNvSpPr>
          <p:nvPr/>
        </p:nvSpPr>
        <p:spPr bwMode="auto">
          <a:xfrm>
            <a:off x="8136768" y="53372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0" name="Oval 339"/>
          <p:cNvSpPr>
            <a:spLocks noChangeAspect="1"/>
          </p:cNvSpPr>
          <p:nvPr/>
        </p:nvSpPr>
        <p:spPr bwMode="auto">
          <a:xfrm>
            <a:off x="8181144" y="54812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 bwMode="auto">
          <a:xfrm>
            <a:off x="6012520" y="34290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 bwMode="auto">
          <a:xfrm>
            <a:off x="7308664" y="33569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4" name="Straight Arrow Connector 343"/>
          <p:cNvCxnSpPr/>
          <p:nvPr/>
        </p:nvCxnSpPr>
        <p:spPr bwMode="auto">
          <a:xfrm flipV="1">
            <a:off x="5148424" y="2420888"/>
            <a:ext cx="0" cy="324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345" name="Straight Arrow Connector 344"/>
          <p:cNvCxnSpPr/>
          <p:nvPr/>
        </p:nvCxnSpPr>
        <p:spPr bwMode="auto">
          <a:xfrm flipV="1">
            <a:off x="5148424" y="5661248"/>
            <a:ext cx="3240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46" name="TextBox 345"/>
          <p:cNvSpPr txBox="1"/>
          <p:nvPr/>
        </p:nvSpPr>
        <p:spPr>
          <a:xfrm>
            <a:off x="4860032" y="24423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pt-PT" sz="18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8028384" y="558924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pt-PT" sz="18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 bwMode="auto">
          <a:xfrm>
            <a:off x="5247704" y="31325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 bwMode="auto">
          <a:xfrm>
            <a:off x="5256088" y="292494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 bwMode="auto">
          <a:xfrm>
            <a:off x="5247704" y="33486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 bwMode="auto">
          <a:xfrm>
            <a:off x="5211688" y="35286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 bwMode="auto">
          <a:xfrm>
            <a:off x="5580112" y="2744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 bwMode="auto">
          <a:xfrm>
            <a:off x="5292080" y="2744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 bwMode="auto">
          <a:xfrm>
            <a:off x="5884912" y="27449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 bwMode="auto">
          <a:xfrm>
            <a:off x="6084168" y="26729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 bwMode="auto">
          <a:xfrm>
            <a:off x="6200552" y="281694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curse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of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dimensionality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7601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Quanto mais atributos houver, mais informação estará disponível.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Mas também maior será o espaço de soluções a explorar.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9992" y="5760000"/>
            <a:ext cx="410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Y. Bengio (2008) “CurseDimensionality.jpg”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2176002" name="Picture 2" descr="C:\Users\joao.lopes\Documents\Projects\2017.06.21_IDM2017\images\CurseDimensiona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141" y="2315686"/>
            <a:ext cx="3473291" cy="3417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generalização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3455936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queries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feitas ao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queries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feitas ao modelo após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Cube 18"/>
          <p:cNvSpPr/>
          <p:nvPr/>
        </p:nvSpPr>
        <p:spPr bwMode="auto">
          <a:xfrm>
            <a:off x="5004088" y="4005104"/>
            <a:ext cx="360000" cy="36000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55976" y="2204864"/>
            <a:ext cx="2376264" cy="792088"/>
            <a:chOff x="2915816" y="3068960"/>
            <a:chExt cx="2376264" cy="792088"/>
          </a:xfrm>
        </p:grpSpPr>
        <p:sp>
          <p:nvSpPr>
            <p:cNvPr id="21" name="Can 20"/>
            <p:cNvSpPr/>
            <p:nvPr/>
          </p:nvSpPr>
          <p:spPr bwMode="auto">
            <a:xfrm>
              <a:off x="2915816" y="3212976"/>
              <a:ext cx="46800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8" name="Cube 17"/>
            <p:cNvSpPr/>
            <p:nvPr/>
          </p:nvSpPr>
          <p:spPr bwMode="auto">
            <a:xfrm>
              <a:off x="3779912" y="3068960"/>
              <a:ext cx="360000" cy="46800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Cube 14"/>
            <p:cNvSpPr/>
            <p:nvPr/>
          </p:nvSpPr>
          <p:spPr bwMode="auto">
            <a:xfrm>
              <a:off x="3347904" y="3284984"/>
              <a:ext cx="360000" cy="36000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7" name="Cube 16"/>
            <p:cNvSpPr/>
            <p:nvPr/>
          </p:nvSpPr>
          <p:spPr bwMode="auto">
            <a:xfrm>
              <a:off x="3095872" y="3501040"/>
              <a:ext cx="324000" cy="288000"/>
            </a:xfrm>
            <a:prstGeom prst="cube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2" name="Can 21"/>
            <p:cNvSpPr/>
            <p:nvPr/>
          </p:nvSpPr>
          <p:spPr bwMode="auto">
            <a:xfrm>
              <a:off x="4932040" y="3140968"/>
              <a:ext cx="360040" cy="360040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3" name="Can 22"/>
            <p:cNvSpPr/>
            <p:nvPr/>
          </p:nvSpPr>
          <p:spPr bwMode="auto">
            <a:xfrm>
              <a:off x="4427984" y="3068960"/>
              <a:ext cx="360040" cy="468000"/>
            </a:xfrm>
            <a:prstGeom prst="can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4" name="Can 23"/>
            <p:cNvSpPr/>
            <p:nvPr/>
          </p:nvSpPr>
          <p:spPr bwMode="auto">
            <a:xfrm>
              <a:off x="3923928" y="3356992"/>
              <a:ext cx="360040" cy="25200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5" name="Can 24"/>
            <p:cNvSpPr/>
            <p:nvPr/>
          </p:nvSpPr>
          <p:spPr bwMode="auto">
            <a:xfrm>
              <a:off x="4824056" y="3284984"/>
              <a:ext cx="252000" cy="46800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6" name="Cube 15"/>
            <p:cNvSpPr/>
            <p:nvPr/>
          </p:nvSpPr>
          <p:spPr bwMode="auto">
            <a:xfrm>
              <a:off x="4248016" y="3501048"/>
              <a:ext cx="468000" cy="3600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0" name="Can 19"/>
            <p:cNvSpPr/>
            <p:nvPr/>
          </p:nvSpPr>
          <p:spPr bwMode="auto">
            <a:xfrm>
              <a:off x="3707904" y="3429000"/>
              <a:ext cx="36004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</p:grpSp>
      <p:sp>
        <p:nvSpPr>
          <p:cNvPr id="27" name="Can 26"/>
          <p:cNvSpPr/>
          <p:nvPr/>
        </p:nvSpPr>
        <p:spPr bwMode="auto">
          <a:xfrm>
            <a:off x="5940152" y="4005064"/>
            <a:ext cx="360040" cy="36004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220072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084168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6804248" y="2549222"/>
            <a:ext cx="194421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Conjunto de Treino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186" name="Picture 2" descr="C:\Users\joao.lopes\Documents\Projects\2017.06.21_IDM2017\images\pic2_concep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56" y="3501008"/>
            <a:ext cx="8229600" cy="2743200"/>
          </a:xfrm>
          <a:prstGeom prst="rect">
            <a:avLst/>
          </a:prstGeom>
          <a:noFill/>
        </p:spPr>
      </p:pic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precisão 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exactidão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conceitos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são antagónicos;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Mas é comum que para obter uma maior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 tenha que “sacrificar”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k-NN, Árvores de decisão).</a:t>
            </a: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sub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- 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sobre-ajustamento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pic>
        <p:nvPicPr>
          <p:cNvPr id="2167812" name="Picture 4" descr="C:\Users\joao.lopes\Documents\Projects\2017.06.21_IDM2017\images\overfit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56" y="3206080"/>
            <a:ext cx="8229600" cy="2743200"/>
          </a:xfrm>
          <a:prstGeom prst="rect">
            <a:avLst/>
          </a:prstGeom>
          <a:noFill/>
        </p:spPr>
      </p:pic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extrai pouco conhecimento dos dados;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não constrói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critérios de paragem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maior parte dos algoritmos dos modelos preditivos são iterativos;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Em cada iteração estes algoritmos tentam ajustar melhor o modelo ao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Este ajustamento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pára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quando se atinge determinado critério: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	i) número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iterações máximo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atingido;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erro reduz-se abaixo de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limiar de erro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</a:t>
            </a:r>
            <a:r>
              <a:rPr lang="el-GR" sz="2000" dirty="0" smtClean="0">
                <a:solidFill>
                  <a:schemeClr val="tx1"/>
                </a:solidFill>
                <a:latin typeface="Calibri"/>
              </a:rPr>
              <a:t>ε</a:t>
            </a:r>
            <a:r>
              <a:rPr lang="pt-PT" sz="2000" dirty="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0);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 há alteração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modelo.</a:t>
            </a:r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835" name="Picture 3" descr="C:\Users\joao.lopes\Documents\Projects\2017.06.21_IDM2017\images\localmax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448" y="1988840"/>
            <a:ext cx="4572000" cy="3657600"/>
          </a:xfrm>
          <a:prstGeom prst="rect">
            <a:avLst/>
          </a:prstGeom>
          <a:noFill/>
        </p:spPr>
      </p:pic>
      <p:sp>
        <p:nvSpPr>
          <p:cNvPr id="60" name="Freeform 59"/>
          <p:cNvSpPr/>
          <p:nvPr/>
        </p:nvSpPr>
        <p:spPr bwMode="auto">
          <a:xfrm>
            <a:off x="5736828" y="2911475"/>
            <a:ext cx="1234346" cy="1755775"/>
          </a:xfrm>
          <a:custGeom>
            <a:avLst/>
            <a:gdLst>
              <a:gd name="connsiteX0" fmla="*/ 403225 w 1234346"/>
              <a:gd name="connsiteY0" fmla="*/ 1755775 h 1755775"/>
              <a:gd name="connsiteX1" fmla="*/ 384175 w 1234346"/>
              <a:gd name="connsiteY1" fmla="*/ 1743075 h 1755775"/>
              <a:gd name="connsiteX2" fmla="*/ 377825 w 1234346"/>
              <a:gd name="connsiteY2" fmla="*/ 1733550 h 1755775"/>
              <a:gd name="connsiteX3" fmla="*/ 368300 w 1234346"/>
              <a:gd name="connsiteY3" fmla="*/ 1730375 h 1755775"/>
              <a:gd name="connsiteX4" fmla="*/ 355600 w 1234346"/>
              <a:gd name="connsiteY4" fmla="*/ 1711325 h 1755775"/>
              <a:gd name="connsiteX5" fmla="*/ 336550 w 1234346"/>
              <a:gd name="connsiteY5" fmla="*/ 1689100 h 1755775"/>
              <a:gd name="connsiteX6" fmla="*/ 333375 w 1234346"/>
              <a:gd name="connsiteY6" fmla="*/ 1679575 h 1755775"/>
              <a:gd name="connsiteX7" fmla="*/ 327025 w 1234346"/>
              <a:gd name="connsiteY7" fmla="*/ 1666875 h 1755775"/>
              <a:gd name="connsiteX8" fmla="*/ 323850 w 1234346"/>
              <a:gd name="connsiteY8" fmla="*/ 1657350 h 1755775"/>
              <a:gd name="connsiteX9" fmla="*/ 314325 w 1234346"/>
              <a:gd name="connsiteY9" fmla="*/ 1651000 h 1755775"/>
              <a:gd name="connsiteX10" fmla="*/ 301625 w 1234346"/>
              <a:gd name="connsiteY10" fmla="*/ 1628775 h 1755775"/>
              <a:gd name="connsiteX11" fmla="*/ 298450 w 1234346"/>
              <a:gd name="connsiteY11" fmla="*/ 1619250 h 1755775"/>
              <a:gd name="connsiteX12" fmla="*/ 279400 w 1234346"/>
              <a:gd name="connsiteY12" fmla="*/ 1597025 h 1755775"/>
              <a:gd name="connsiteX13" fmla="*/ 269875 w 1234346"/>
              <a:gd name="connsiteY13" fmla="*/ 1593850 h 1755775"/>
              <a:gd name="connsiteX14" fmla="*/ 260350 w 1234346"/>
              <a:gd name="connsiteY14" fmla="*/ 1584325 h 1755775"/>
              <a:gd name="connsiteX15" fmla="*/ 250825 w 1234346"/>
              <a:gd name="connsiteY15" fmla="*/ 1581150 h 1755775"/>
              <a:gd name="connsiteX16" fmla="*/ 234950 w 1234346"/>
              <a:gd name="connsiteY16" fmla="*/ 1568450 h 1755775"/>
              <a:gd name="connsiteX17" fmla="*/ 212725 w 1234346"/>
              <a:gd name="connsiteY17" fmla="*/ 1539875 h 1755775"/>
              <a:gd name="connsiteX18" fmla="*/ 203200 w 1234346"/>
              <a:gd name="connsiteY18" fmla="*/ 1530350 h 1755775"/>
              <a:gd name="connsiteX19" fmla="*/ 200025 w 1234346"/>
              <a:gd name="connsiteY19" fmla="*/ 1520825 h 1755775"/>
              <a:gd name="connsiteX20" fmla="*/ 184150 w 1234346"/>
              <a:gd name="connsiteY20" fmla="*/ 1508125 h 1755775"/>
              <a:gd name="connsiteX21" fmla="*/ 174625 w 1234346"/>
              <a:gd name="connsiteY21" fmla="*/ 1498600 h 1755775"/>
              <a:gd name="connsiteX22" fmla="*/ 161925 w 1234346"/>
              <a:gd name="connsiteY22" fmla="*/ 1473200 h 1755775"/>
              <a:gd name="connsiteX23" fmla="*/ 149225 w 1234346"/>
              <a:gd name="connsiteY23" fmla="*/ 1447800 h 1755775"/>
              <a:gd name="connsiteX24" fmla="*/ 139700 w 1234346"/>
              <a:gd name="connsiteY24" fmla="*/ 1441450 h 1755775"/>
              <a:gd name="connsiteX25" fmla="*/ 127000 w 1234346"/>
              <a:gd name="connsiteY25" fmla="*/ 1416050 h 1755775"/>
              <a:gd name="connsiteX26" fmla="*/ 123825 w 1234346"/>
              <a:gd name="connsiteY26" fmla="*/ 1406525 h 1755775"/>
              <a:gd name="connsiteX27" fmla="*/ 117475 w 1234346"/>
              <a:gd name="connsiteY27" fmla="*/ 1397000 h 1755775"/>
              <a:gd name="connsiteX28" fmla="*/ 111125 w 1234346"/>
              <a:gd name="connsiteY28" fmla="*/ 1384300 h 1755775"/>
              <a:gd name="connsiteX29" fmla="*/ 101600 w 1234346"/>
              <a:gd name="connsiteY29" fmla="*/ 1374775 h 1755775"/>
              <a:gd name="connsiteX30" fmla="*/ 92075 w 1234346"/>
              <a:gd name="connsiteY30" fmla="*/ 1352550 h 1755775"/>
              <a:gd name="connsiteX31" fmla="*/ 85725 w 1234346"/>
              <a:gd name="connsiteY31" fmla="*/ 1343025 h 1755775"/>
              <a:gd name="connsiteX32" fmla="*/ 82550 w 1234346"/>
              <a:gd name="connsiteY32" fmla="*/ 1333500 h 1755775"/>
              <a:gd name="connsiteX33" fmla="*/ 76200 w 1234346"/>
              <a:gd name="connsiteY33" fmla="*/ 1323975 h 1755775"/>
              <a:gd name="connsiteX34" fmla="*/ 69850 w 1234346"/>
              <a:gd name="connsiteY34" fmla="*/ 1311275 h 1755775"/>
              <a:gd name="connsiteX35" fmla="*/ 92075 w 1234346"/>
              <a:gd name="connsiteY35" fmla="*/ 1304925 h 1755775"/>
              <a:gd name="connsiteX36" fmla="*/ 111125 w 1234346"/>
              <a:gd name="connsiteY36" fmla="*/ 1292225 h 1755775"/>
              <a:gd name="connsiteX37" fmla="*/ 120650 w 1234346"/>
              <a:gd name="connsiteY37" fmla="*/ 1289050 h 1755775"/>
              <a:gd name="connsiteX38" fmla="*/ 130175 w 1234346"/>
              <a:gd name="connsiteY38" fmla="*/ 1282700 h 1755775"/>
              <a:gd name="connsiteX39" fmla="*/ 146050 w 1234346"/>
              <a:gd name="connsiteY39" fmla="*/ 1279525 h 1755775"/>
              <a:gd name="connsiteX40" fmla="*/ 165100 w 1234346"/>
              <a:gd name="connsiteY40" fmla="*/ 1273175 h 1755775"/>
              <a:gd name="connsiteX41" fmla="*/ 174625 w 1234346"/>
              <a:gd name="connsiteY41" fmla="*/ 1270000 h 1755775"/>
              <a:gd name="connsiteX42" fmla="*/ 187325 w 1234346"/>
              <a:gd name="connsiteY42" fmla="*/ 1266825 h 1755775"/>
              <a:gd name="connsiteX43" fmla="*/ 196850 w 1234346"/>
              <a:gd name="connsiteY43" fmla="*/ 1260475 h 1755775"/>
              <a:gd name="connsiteX44" fmla="*/ 209550 w 1234346"/>
              <a:gd name="connsiteY44" fmla="*/ 1257300 h 1755775"/>
              <a:gd name="connsiteX45" fmla="*/ 215900 w 1234346"/>
              <a:gd name="connsiteY45" fmla="*/ 1247775 h 1755775"/>
              <a:gd name="connsiteX46" fmla="*/ 228600 w 1234346"/>
              <a:gd name="connsiteY46" fmla="*/ 1244600 h 1755775"/>
              <a:gd name="connsiteX47" fmla="*/ 254000 w 1234346"/>
              <a:gd name="connsiteY47" fmla="*/ 1235075 h 1755775"/>
              <a:gd name="connsiteX48" fmla="*/ 273050 w 1234346"/>
              <a:gd name="connsiteY48" fmla="*/ 1225550 h 1755775"/>
              <a:gd name="connsiteX49" fmla="*/ 282575 w 1234346"/>
              <a:gd name="connsiteY49" fmla="*/ 1219200 h 1755775"/>
              <a:gd name="connsiteX50" fmla="*/ 311150 w 1234346"/>
              <a:gd name="connsiteY50" fmla="*/ 1212850 h 1755775"/>
              <a:gd name="connsiteX51" fmla="*/ 323850 w 1234346"/>
              <a:gd name="connsiteY51" fmla="*/ 1206500 h 1755775"/>
              <a:gd name="connsiteX52" fmla="*/ 358775 w 1234346"/>
              <a:gd name="connsiteY52" fmla="*/ 1193800 h 1755775"/>
              <a:gd name="connsiteX53" fmla="*/ 368300 w 1234346"/>
              <a:gd name="connsiteY53" fmla="*/ 1187450 h 1755775"/>
              <a:gd name="connsiteX54" fmla="*/ 393700 w 1234346"/>
              <a:gd name="connsiteY54" fmla="*/ 1181100 h 1755775"/>
              <a:gd name="connsiteX55" fmla="*/ 403225 w 1234346"/>
              <a:gd name="connsiteY55" fmla="*/ 1174750 h 1755775"/>
              <a:gd name="connsiteX56" fmla="*/ 428625 w 1234346"/>
              <a:gd name="connsiteY56" fmla="*/ 1165225 h 1755775"/>
              <a:gd name="connsiteX57" fmla="*/ 454025 w 1234346"/>
              <a:gd name="connsiteY57" fmla="*/ 1152525 h 1755775"/>
              <a:gd name="connsiteX58" fmla="*/ 463550 w 1234346"/>
              <a:gd name="connsiteY58" fmla="*/ 1146175 h 1755775"/>
              <a:gd name="connsiteX59" fmla="*/ 454025 w 1234346"/>
              <a:gd name="connsiteY59" fmla="*/ 1139825 h 1755775"/>
              <a:gd name="connsiteX60" fmla="*/ 434975 w 1234346"/>
              <a:gd name="connsiteY60" fmla="*/ 1120775 h 1755775"/>
              <a:gd name="connsiteX61" fmla="*/ 409575 w 1234346"/>
              <a:gd name="connsiteY61" fmla="*/ 1104900 h 1755775"/>
              <a:gd name="connsiteX62" fmla="*/ 396875 w 1234346"/>
              <a:gd name="connsiteY62" fmla="*/ 1095375 h 1755775"/>
              <a:gd name="connsiteX63" fmla="*/ 384175 w 1234346"/>
              <a:gd name="connsiteY63" fmla="*/ 1092200 h 1755775"/>
              <a:gd name="connsiteX64" fmla="*/ 352425 w 1234346"/>
              <a:gd name="connsiteY64" fmla="*/ 1076325 h 1755775"/>
              <a:gd name="connsiteX65" fmla="*/ 342900 w 1234346"/>
              <a:gd name="connsiteY65" fmla="*/ 1069975 h 1755775"/>
              <a:gd name="connsiteX66" fmla="*/ 320675 w 1234346"/>
              <a:gd name="connsiteY66" fmla="*/ 1063625 h 1755775"/>
              <a:gd name="connsiteX67" fmla="*/ 292100 w 1234346"/>
              <a:gd name="connsiteY67" fmla="*/ 1050925 h 1755775"/>
              <a:gd name="connsiteX68" fmla="*/ 282575 w 1234346"/>
              <a:gd name="connsiteY68" fmla="*/ 1044575 h 1755775"/>
              <a:gd name="connsiteX69" fmla="*/ 250825 w 1234346"/>
              <a:gd name="connsiteY69" fmla="*/ 1025525 h 1755775"/>
              <a:gd name="connsiteX70" fmla="*/ 219075 w 1234346"/>
              <a:gd name="connsiteY70" fmla="*/ 1003300 h 1755775"/>
              <a:gd name="connsiteX71" fmla="*/ 200025 w 1234346"/>
              <a:gd name="connsiteY71" fmla="*/ 996950 h 1755775"/>
              <a:gd name="connsiteX72" fmla="*/ 187325 w 1234346"/>
              <a:gd name="connsiteY72" fmla="*/ 990600 h 1755775"/>
              <a:gd name="connsiteX73" fmla="*/ 161925 w 1234346"/>
              <a:gd name="connsiteY73" fmla="*/ 977900 h 1755775"/>
              <a:gd name="connsiteX74" fmla="*/ 139700 w 1234346"/>
              <a:gd name="connsiteY74" fmla="*/ 974725 h 1755775"/>
              <a:gd name="connsiteX75" fmla="*/ 117475 w 1234346"/>
              <a:gd name="connsiteY75" fmla="*/ 965200 h 1755775"/>
              <a:gd name="connsiteX76" fmla="*/ 107950 w 1234346"/>
              <a:gd name="connsiteY76" fmla="*/ 958850 h 1755775"/>
              <a:gd name="connsiteX77" fmla="*/ 88900 w 1234346"/>
              <a:gd name="connsiteY77" fmla="*/ 952500 h 1755775"/>
              <a:gd name="connsiteX78" fmla="*/ 79375 w 1234346"/>
              <a:gd name="connsiteY78" fmla="*/ 946150 h 1755775"/>
              <a:gd name="connsiteX79" fmla="*/ 66675 w 1234346"/>
              <a:gd name="connsiteY79" fmla="*/ 942975 h 1755775"/>
              <a:gd name="connsiteX80" fmla="*/ 38100 w 1234346"/>
              <a:gd name="connsiteY80" fmla="*/ 930275 h 1755775"/>
              <a:gd name="connsiteX81" fmla="*/ 28575 w 1234346"/>
              <a:gd name="connsiteY81" fmla="*/ 923925 h 1755775"/>
              <a:gd name="connsiteX82" fmla="*/ 22225 w 1234346"/>
              <a:gd name="connsiteY82" fmla="*/ 914400 h 1755775"/>
              <a:gd name="connsiteX83" fmla="*/ 9525 w 1234346"/>
              <a:gd name="connsiteY83" fmla="*/ 911225 h 1755775"/>
              <a:gd name="connsiteX84" fmla="*/ 0 w 1234346"/>
              <a:gd name="connsiteY84" fmla="*/ 904875 h 1755775"/>
              <a:gd name="connsiteX85" fmla="*/ 9525 w 1234346"/>
              <a:gd name="connsiteY85" fmla="*/ 898525 h 1755775"/>
              <a:gd name="connsiteX86" fmla="*/ 15875 w 1234346"/>
              <a:gd name="connsiteY86" fmla="*/ 889000 h 1755775"/>
              <a:gd name="connsiteX87" fmla="*/ 28575 w 1234346"/>
              <a:gd name="connsiteY87" fmla="*/ 885825 h 1755775"/>
              <a:gd name="connsiteX88" fmla="*/ 63500 w 1234346"/>
              <a:gd name="connsiteY88" fmla="*/ 876300 h 1755775"/>
              <a:gd name="connsiteX89" fmla="*/ 79375 w 1234346"/>
              <a:gd name="connsiteY89" fmla="*/ 869950 h 1755775"/>
              <a:gd name="connsiteX90" fmla="*/ 95250 w 1234346"/>
              <a:gd name="connsiteY90" fmla="*/ 866775 h 1755775"/>
              <a:gd name="connsiteX91" fmla="*/ 117475 w 1234346"/>
              <a:gd name="connsiteY91" fmla="*/ 857250 h 1755775"/>
              <a:gd name="connsiteX92" fmla="*/ 130175 w 1234346"/>
              <a:gd name="connsiteY92" fmla="*/ 850900 h 1755775"/>
              <a:gd name="connsiteX93" fmla="*/ 152400 w 1234346"/>
              <a:gd name="connsiteY93" fmla="*/ 844550 h 1755775"/>
              <a:gd name="connsiteX94" fmla="*/ 177800 w 1234346"/>
              <a:gd name="connsiteY94" fmla="*/ 835025 h 1755775"/>
              <a:gd name="connsiteX95" fmla="*/ 196850 w 1234346"/>
              <a:gd name="connsiteY95" fmla="*/ 828675 h 1755775"/>
              <a:gd name="connsiteX96" fmla="*/ 206375 w 1234346"/>
              <a:gd name="connsiteY96" fmla="*/ 825500 h 1755775"/>
              <a:gd name="connsiteX97" fmla="*/ 250825 w 1234346"/>
              <a:gd name="connsiteY97" fmla="*/ 819150 h 1755775"/>
              <a:gd name="connsiteX98" fmla="*/ 273050 w 1234346"/>
              <a:gd name="connsiteY98" fmla="*/ 812800 h 1755775"/>
              <a:gd name="connsiteX99" fmla="*/ 292100 w 1234346"/>
              <a:gd name="connsiteY99" fmla="*/ 803275 h 1755775"/>
              <a:gd name="connsiteX100" fmla="*/ 387350 w 1234346"/>
              <a:gd name="connsiteY100" fmla="*/ 800100 h 1755775"/>
              <a:gd name="connsiteX101" fmla="*/ 444500 w 1234346"/>
              <a:gd name="connsiteY101" fmla="*/ 793750 h 1755775"/>
              <a:gd name="connsiteX102" fmla="*/ 457200 w 1234346"/>
              <a:gd name="connsiteY102" fmla="*/ 790575 h 1755775"/>
              <a:gd name="connsiteX103" fmla="*/ 485775 w 1234346"/>
              <a:gd name="connsiteY103" fmla="*/ 787400 h 1755775"/>
              <a:gd name="connsiteX104" fmla="*/ 514350 w 1234346"/>
              <a:gd name="connsiteY104" fmla="*/ 777875 h 1755775"/>
              <a:gd name="connsiteX105" fmla="*/ 523875 w 1234346"/>
              <a:gd name="connsiteY105" fmla="*/ 774700 h 1755775"/>
              <a:gd name="connsiteX106" fmla="*/ 530225 w 1234346"/>
              <a:gd name="connsiteY106" fmla="*/ 765175 h 1755775"/>
              <a:gd name="connsiteX107" fmla="*/ 549275 w 1234346"/>
              <a:gd name="connsiteY107" fmla="*/ 755650 h 1755775"/>
              <a:gd name="connsiteX108" fmla="*/ 561975 w 1234346"/>
              <a:gd name="connsiteY108" fmla="*/ 746125 h 1755775"/>
              <a:gd name="connsiteX109" fmla="*/ 577850 w 1234346"/>
              <a:gd name="connsiteY109" fmla="*/ 739775 h 1755775"/>
              <a:gd name="connsiteX110" fmla="*/ 584200 w 1234346"/>
              <a:gd name="connsiteY110" fmla="*/ 730250 h 1755775"/>
              <a:gd name="connsiteX111" fmla="*/ 596900 w 1234346"/>
              <a:gd name="connsiteY111" fmla="*/ 720725 h 1755775"/>
              <a:gd name="connsiteX112" fmla="*/ 625475 w 1234346"/>
              <a:gd name="connsiteY112" fmla="*/ 704850 h 1755775"/>
              <a:gd name="connsiteX113" fmla="*/ 638175 w 1234346"/>
              <a:gd name="connsiteY113" fmla="*/ 695325 h 1755775"/>
              <a:gd name="connsiteX114" fmla="*/ 647700 w 1234346"/>
              <a:gd name="connsiteY114" fmla="*/ 688975 h 1755775"/>
              <a:gd name="connsiteX115" fmla="*/ 657225 w 1234346"/>
              <a:gd name="connsiteY115" fmla="*/ 679450 h 1755775"/>
              <a:gd name="connsiteX116" fmla="*/ 666750 w 1234346"/>
              <a:gd name="connsiteY116" fmla="*/ 673100 h 1755775"/>
              <a:gd name="connsiteX117" fmla="*/ 676275 w 1234346"/>
              <a:gd name="connsiteY117" fmla="*/ 660400 h 1755775"/>
              <a:gd name="connsiteX118" fmla="*/ 685800 w 1234346"/>
              <a:gd name="connsiteY118" fmla="*/ 657225 h 1755775"/>
              <a:gd name="connsiteX119" fmla="*/ 695325 w 1234346"/>
              <a:gd name="connsiteY119" fmla="*/ 650875 h 1755775"/>
              <a:gd name="connsiteX120" fmla="*/ 723900 w 1234346"/>
              <a:gd name="connsiteY120" fmla="*/ 625475 h 1755775"/>
              <a:gd name="connsiteX121" fmla="*/ 746125 w 1234346"/>
              <a:gd name="connsiteY121" fmla="*/ 609600 h 1755775"/>
              <a:gd name="connsiteX122" fmla="*/ 758825 w 1234346"/>
              <a:gd name="connsiteY122" fmla="*/ 600075 h 1755775"/>
              <a:gd name="connsiteX123" fmla="*/ 768350 w 1234346"/>
              <a:gd name="connsiteY123" fmla="*/ 593725 h 1755775"/>
              <a:gd name="connsiteX124" fmla="*/ 777875 w 1234346"/>
              <a:gd name="connsiteY124" fmla="*/ 584200 h 1755775"/>
              <a:gd name="connsiteX125" fmla="*/ 800100 w 1234346"/>
              <a:gd name="connsiteY125" fmla="*/ 574675 h 1755775"/>
              <a:gd name="connsiteX126" fmla="*/ 815975 w 1234346"/>
              <a:gd name="connsiteY126" fmla="*/ 561975 h 1755775"/>
              <a:gd name="connsiteX127" fmla="*/ 822325 w 1234346"/>
              <a:gd name="connsiteY127" fmla="*/ 552450 h 1755775"/>
              <a:gd name="connsiteX128" fmla="*/ 847725 w 1234346"/>
              <a:gd name="connsiteY128" fmla="*/ 546100 h 1755775"/>
              <a:gd name="connsiteX129" fmla="*/ 869950 w 1234346"/>
              <a:gd name="connsiteY129" fmla="*/ 527050 h 1755775"/>
              <a:gd name="connsiteX130" fmla="*/ 898525 w 1234346"/>
              <a:gd name="connsiteY130" fmla="*/ 520700 h 1755775"/>
              <a:gd name="connsiteX131" fmla="*/ 942975 w 1234346"/>
              <a:gd name="connsiteY131" fmla="*/ 514350 h 1755775"/>
              <a:gd name="connsiteX132" fmla="*/ 1009650 w 1234346"/>
              <a:gd name="connsiteY132" fmla="*/ 504825 h 1755775"/>
              <a:gd name="connsiteX133" fmla="*/ 1098550 w 1234346"/>
              <a:gd name="connsiteY133" fmla="*/ 495300 h 1755775"/>
              <a:gd name="connsiteX134" fmla="*/ 1108075 w 1234346"/>
              <a:gd name="connsiteY134" fmla="*/ 492125 h 1755775"/>
              <a:gd name="connsiteX135" fmla="*/ 1117600 w 1234346"/>
              <a:gd name="connsiteY135" fmla="*/ 485775 h 1755775"/>
              <a:gd name="connsiteX136" fmla="*/ 1152525 w 1234346"/>
              <a:gd name="connsiteY136" fmla="*/ 482600 h 1755775"/>
              <a:gd name="connsiteX137" fmla="*/ 1168400 w 1234346"/>
              <a:gd name="connsiteY137" fmla="*/ 476250 h 1755775"/>
              <a:gd name="connsiteX138" fmla="*/ 1209675 w 1234346"/>
              <a:gd name="connsiteY138" fmla="*/ 466725 h 1755775"/>
              <a:gd name="connsiteX139" fmla="*/ 1190625 w 1234346"/>
              <a:gd name="connsiteY139" fmla="*/ 460375 h 1755775"/>
              <a:gd name="connsiteX140" fmla="*/ 1174750 w 1234346"/>
              <a:gd name="connsiteY140" fmla="*/ 447675 h 1755775"/>
              <a:gd name="connsiteX141" fmla="*/ 1165225 w 1234346"/>
              <a:gd name="connsiteY141" fmla="*/ 441325 h 1755775"/>
              <a:gd name="connsiteX142" fmla="*/ 1155700 w 1234346"/>
              <a:gd name="connsiteY142" fmla="*/ 431800 h 1755775"/>
              <a:gd name="connsiteX143" fmla="*/ 1127125 w 1234346"/>
              <a:gd name="connsiteY143" fmla="*/ 425450 h 1755775"/>
              <a:gd name="connsiteX144" fmla="*/ 1117600 w 1234346"/>
              <a:gd name="connsiteY144" fmla="*/ 415925 h 1755775"/>
              <a:gd name="connsiteX145" fmla="*/ 1098550 w 1234346"/>
              <a:gd name="connsiteY145" fmla="*/ 406400 h 1755775"/>
              <a:gd name="connsiteX146" fmla="*/ 1089025 w 1234346"/>
              <a:gd name="connsiteY146" fmla="*/ 396875 h 1755775"/>
              <a:gd name="connsiteX147" fmla="*/ 1066800 w 1234346"/>
              <a:gd name="connsiteY147" fmla="*/ 384175 h 1755775"/>
              <a:gd name="connsiteX148" fmla="*/ 1054100 w 1234346"/>
              <a:gd name="connsiteY148" fmla="*/ 374650 h 1755775"/>
              <a:gd name="connsiteX149" fmla="*/ 1025525 w 1234346"/>
              <a:gd name="connsiteY149" fmla="*/ 355600 h 1755775"/>
              <a:gd name="connsiteX150" fmla="*/ 1016000 w 1234346"/>
              <a:gd name="connsiteY150" fmla="*/ 349250 h 1755775"/>
              <a:gd name="connsiteX151" fmla="*/ 1003300 w 1234346"/>
              <a:gd name="connsiteY151" fmla="*/ 330200 h 1755775"/>
              <a:gd name="connsiteX152" fmla="*/ 996950 w 1234346"/>
              <a:gd name="connsiteY152" fmla="*/ 320675 h 1755775"/>
              <a:gd name="connsiteX153" fmla="*/ 993775 w 1234346"/>
              <a:gd name="connsiteY153" fmla="*/ 311150 h 1755775"/>
              <a:gd name="connsiteX154" fmla="*/ 984250 w 1234346"/>
              <a:gd name="connsiteY154" fmla="*/ 304800 h 1755775"/>
              <a:gd name="connsiteX155" fmla="*/ 977900 w 1234346"/>
              <a:gd name="connsiteY155" fmla="*/ 295275 h 1755775"/>
              <a:gd name="connsiteX156" fmla="*/ 968375 w 1234346"/>
              <a:gd name="connsiteY156" fmla="*/ 292100 h 1755775"/>
              <a:gd name="connsiteX157" fmla="*/ 955675 w 1234346"/>
              <a:gd name="connsiteY157" fmla="*/ 279400 h 1755775"/>
              <a:gd name="connsiteX158" fmla="*/ 933450 w 1234346"/>
              <a:gd name="connsiteY158" fmla="*/ 260350 h 1755775"/>
              <a:gd name="connsiteX159" fmla="*/ 923925 w 1234346"/>
              <a:gd name="connsiteY159" fmla="*/ 257175 h 1755775"/>
              <a:gd name="connsiteX160" fmla="*/ 892175 w 1234346"/>
              <a:gd name="connsiteY160" fmla="*/ 241300 h 1755775"/>
              <a:gd name="connsiteX161" fmla="*/ 882650 w 1234346"/>
              <a:gd name="connsiteY161" fmla="*/ 234950 h 1755775"/>
              <a:gd name="connsiteX162" fmla="*/ 885825 w 1234346"/>
              <a:gd name="connsiteY162" fmla="*/ 225425 h 1755775"/>
              <a:gd name="connsiteX163" fmla="*/ 898525 w 1234346"/>
              <a:gd name="connsiteY163" fmla="*/ 200025 h 1755775"/>
              <a:gd name="connsiteX164" fmla="*/ 901700 w 1234346"/>
              <a:gd name="connsiteY164" fmla="*/ 187325 h 1755775"/>
              <a:gd name="connsiteX165" fmla="*/ 908050 w 1234346"/>
              <a:gd name="connsiteY165" fmla="*/ 165100 h 1755775"/>
              <a:gd name="connsiteX166" fmla="*/ 911225 w 1234346"/>
              <a:gd name="connsiteY166" fmla="*/ 155575 h 1755775"/>
              <a:gd name="connsiteX167" fmla="*/ 914400 w 1234346"/>
              <a:gd name="connsiteY167" fmla="*/ 142875 h 1755775"/>
              <a:gd name="connsiteX168" fmla="*/ 920750 w 1234346"/>
              <a:gd name="connsiteY168" fmla="*/ 133350 h 1755775"/>
              <a:gd name="connsiteX169" fmla="*/ 936625 w 1234346"/>
              <a:gd name="connsiteY169" fmla="*/ 111125 h 1755775"/>
              <a:gd name="connsiteX170" fmla="*/ 949325 w 1234346"/>
              <a:gd name="connsiteY170" fmla="*/ 92075 h 1755775"/>
              <a:gd name="connsiteX171" fmla="*/ 952500 w 1234346"/>
              <a:gd name="connsiteY171" fmla="*/ 79375 h 1755775"/>
              <a:gd name="connsiteX172" fmla="*/ 958850 w 1234346"/>
              <a:gd name="connsiteY172" fmla="*/ 69850 h 1755775"/>
              <a:gd name="connsiteX173" fmla="*/ 962025 w 1234346"/>
              <a:gd name="connsiteY173" fmla="*/ 60325 h 1755775"/>
              <a:gd name="connsiteX174" fmla="*/ 974725 w 1234346"/>
              <a:gd name="connsiteY174" fmla="*/ 50800 h 1755775"/>
              <a:gd name="connsiteX175" fmla="*/ 977900 w 1234346"/>
              <a:gd name="connsiteY175" fmla="*/ 41275 h 1755775"/>
              <a:gd name="connsiteX176" fmla="*/ 984250 w 1234346"/>
              <a:gd name="connsiteY176" fmla="*/ 31750 h 1755775"/>
              <a:gd name="connsiteX177" fmla="*/ 990600 w 1234346"/>
              <a:gd name="connsiteY177" fmla="*/ 19050 h 1755775"/>
              <a:gd name="connsiteX178" fmla="*/ 1000125 w 1234346"/>
              <a:gd name="connsiteY178" fmla="*/ 0 h 175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234346" h="1755775">
                <a:moveTo>
                  <a:pt x="403225" y="1755775"/>
                </a:moveTo>
                <a:cubicBezTo>
                  <a:pt x="391486" y="1751862"/>
                  <a:pt x="393322" y="1754052"/>
                  <a:pt x="384175" y="1743075"/>
                </a:cubicBezTo>
                <a:cubicBezTo>
                  <a:pt x="381732" y="1740144"/>
                  <a:pt x="380805" y="1735934"/>
                  <a:pt x="377825" y="1733550"/>
                </a:cubicBezTo>
                <a:cubicBezTo>
                  <a:pt x="375212" y="1731459"/>
                  <a:pt x="371475" y="1731433"/>
                  <a:pt x="368300" y="1730375"/>
                </a:cubicBezTo>
                <a:cubicBezTo>
                  <a:pt x="364067" y="1724025"/>
                  <a:pt x="360996" y="1716721"/>
                  <a:pt x="355600" y="1711325"/>
                </a:cubicBezTo>
                <a:cubicBezTo>
                  <a:pt x="347788" y="1703513"/>
                  <a:pt x="341385" y="1698771"/>
                  <a:pt x="336550" y="1689100"/>
                </a:cubicBezTo>
                <a:cubicBezTo>
                  <a:pt x="335053" y="1686107"/>
                  <a:pt x="334693" y="1682651"/>
                  <a:pt x="333375" y="1679575"/>
                </a:cubicBezTo>
                <a:cubicBezTo>
                  <a:pt x="331511" y="1675225"/>
                  <a:pt x="328889" y="1671225"/>
                  <a:pt x="327025" y="1666875"/>
                </a:cubicBezTo>
                <a:cubicBezTo>
                  <a:pt x="325707" y="1663799"/>
                  <a:pt x="325941" y="1659963"/>
                  <a:pt x="323850" y="1657350"/>
                </a:cubicBezTo>
                <a:cubicBezTo>
                  <a:pt x="321466" y="1654370"/>
                  <a:pt x="317500" y="1653117"/>
                  <a:pt x="314325" y="1651000"/>
                </a:cubicBezTo>
                <a:cubicBezTo>
                  <a:pt x="307045" y="1629161"/>
                  <a:pt x="317002" y="1655685"/>
                  <a:pt x="301625" y="1628775"/>
                </a:cubicBezTo>
                <a:cubicBezTo>
                  <a:pt x="299965" y="1625869"/>
                  <a:pt x="300110" y="1622156"/>
                  <a:pt x="298450" y="1619250"/>
                </a:cubicBezTo>
                <a:cubicBezTo>
                  <a:pt x="295741" y="1614510"/>
                  <a:pt x="284597" y="1600490"/>
                  <a:pt x="279400" y="1597025"/>
                </a:cubicBezTo>
                <a:cubicBezTo>
                  <a:pt x="276615" y="1595169"/>
                  <a:pt x="273050" y="1594908"/>
                  <a:pt x="269875" y="1593850"/>
                </a:cubicBezTo>
                <a:cubicBezTo>
                  <a:pt x="266700" y="1590675"/>
                  <a:pt x="264086" y="1586816"/>
                  <a:pt x="260350" y="1584325"/>
                </a:cubicBezTo>
                <a:cubicBezTo>
                  <a:pt x="257565" y="1582469"/>
                  <a:pt x="253438" y="1583241"/>
                  <a:pt x="250825" y="1581150"/>
                </a:cubicBezTo>
                <a:cubicBezTo>
                  <a:pt x="230309" y="1564737"/>
                  <a:pt x="258891" y="1576430"/>
                  <a:pt x="234950" y="1568450"/>
                </a:cubicBezTo>
                <a:cubicBezTo>
                  <a:pt x="228935" y="1550406"/>
                  <a:pt x="234142" y="1561292"/>
                  <a:pt x="212725" y="1539875"/>
                </a:cubicBezTo>
                <a:lnTo>
                  <a:pt x="203200" y="1530350"/>
                </a:lnTo>
                <a:cubicBezTo>
                  <a:pt x="202142" y="1527175"/>
                  <a:pt x="202203" y="1523366"/>
                  <a:pt x="200025" y="1520825"/>
                </a:cubicBezTo>
                <a:cubicBezTo>
                  <a:pt x="195615" y="1515680"/>
                  <a:pt x="189250" y="1512587"/>
                  <a:pt x="184150" y="1508125"/>
                </a:cubicBezTo>
                <a:cubicBezTo>
                  <a:pt x="180771" y="1505168"/>
                  <a:pt x="177500" y="1502049"/>
                  <a:pt x="174625" y="1498600"/>
                </a:cubicBezTo>
                <a:cubicBezTo>
                  <a:pt x="166272" y="1488577"/>
                  <a:pt x="167962" y="1486280"/>
                  <a:pt x="161925" y="1473200"/>
                </a:cubicBezTo>
                <a:cubicBezTo>
                  <a:pt x="157958" y="1464605"/>
                  <a:pt x="157101" y="1453051"/>
                  <a:pt x="149225" y="1447800"/>
                </a:cubicBezTo>
                <a:lnTo>
                  <a:pt x="139700" y="1441450"/>
                </a:lnTo>
                <a:cubicBezTo>
                  <a:pt x="133387" y="1416199"/>
                  <a:pt x="141392" y="1441236"/>
                  <a:pt x="127000" y="1416050"/>
                </a:cubicBezTo>
                <a:cubicBezTo>
                  <a:pt x="125340" y="1413144"/>
                  <a:pt x="125322" y="1409518"/>
                  <a:pt x="123825" y="1406525"/>
                </a:cubicBezTo>
                <a:cubicBezTo>
                  <a:pt x="122118" y="1403112"/>
                  <a:pt x="119368" y="1400313"/>
                  <a:pt x="117475" y="1397000"/>
                </a:cubicBezTo>
                <a:cubicBezTo>
                  <a:pt x="115127" y="1392891"/>
                  <a:pt x="113876" y="1388151"/>
                  <a:pt x="111125" y="1384300"/>
                </a:cubicBezTo>
                <a:cubicBezTo>
                  <a:pt x="108515" y="1380646"/>
                  <a:pt x="104210" y="1378429"/>
                  <a:pt x="101600" y="1374775"/>
                </a:cubicBezTo>
                <a:cubicBezTo>
                  <a:pt x="90589" y="1359359"/>
                  <a:pt x="98984" y="1366369"/>
                  <a:pt x="92075" y="1352550"/>
                </a:cubicBezTo>
                <a:cubicBezTo>
                  <a:pt x="90368" y="1349137"/>
                  <a:pt x="87432" y="1346438"/>
                  <a:pt x="85725" y="1343025"/>
                </a:cubicBezTo>
                <a:cubicBezTo>
                  <a:pt x="84228" y="1340032"/>
                  <a:pt x="84047" y="1336493"/>
                  <a:pt x="82550" y="1333500"/>
                </a:cubicBezTo>
                <a:cubicBezTo>
                  <a:pt x="80843" y="1330087"/>
                  <a:pt x="78093" y="1327288"/>
                  <a:pt x="76200" y="1323975"/>
                </a:cubicBezTo>
                <a:cubicBezTo>
                  <a:pt x="73852" y="1319866"/>
                  <a:pt x="71967" y="1315508"/>
                  <a:pt x="69850" y="1311275"/>
                </a:cubicBezTo>
                <a:cubicBezTo>
                  <a:pt x="72839" y="1310528"/>
                  <a:pt x="88348" y="1306995"/>
                  <a:pt x="92075" y="1304925"/>
                </a:cubicBezTo>
                <a:cubicBezTo>
                  <a:pt x="98746" y="1301219"/>
                  <a:pt x="103885" y="1294638"/>
                  <a:pt x="111125" y="1292225"/>
                </a:cubicBezTo>
                <a:cubicBezTo>
                  <a:pt x="114300" y="1291167"/>
                  <a:pt x="117657" y="1290547"/>
                  <a:pt x="120650" y="1289050"/>
                </a:cubicBezTo>
                <a:cubicBezTo>
                  <a:pt x="124063" y="1287343"/>
                  <a:pt x="126602" y="1284040"/>
                  <a:pt x="130175" y="1282700"/>
                </a:cubicBezTo>
                <a:cubicBezTo>
                  <a:pt x="135228" y="1280805"/>
                  <a:pt x="140844" y="1280945"/>
                  <a:pt x="146050" y="1279525"/>
                </a:cubicBezTo>
                <a:cubicBezTo>
                  <a:pt x="152508" y="1277764"/>
                  <a:pt x="158750" y="1275292"/>
                  <a:pt x="165100" y="1273175"/>
                </a:cubicBezTo>
                <a:cubicBezTo>
                  <a:pt x="168275" y="1272117"/>
                  <a:pt x="171378" y="1270812"/>
                  <a:pt x="174625" y="1270000"/>
                </a:cubicBezTo>
                <a:lnTo>
                  <a:pt x="187325" y="1266825"/>
                </a:lnTo>
                <a:cubicBezTo>
                  <a:pt x="190500" y="1264708"/>
                  <a:pt x="193343" y="1261978"/>
                  <a:pt x="196850" y="1260475"/>
                </a:cubicBezTo>
                <a:cubicBezTo>
                  <a:pt x="200861" y="1258756"/>
                  <a:pt x="205919" y="1259721"/>
                  <a:pt x="209550" y="1257300"/>
                </a:cubicBezTo>
                <a:cubicBezTo>
                  <a:pt x="212725" y="1255183"/>
                  <a:pt x="212725" y="1249892"/>
                  <a:pt x="215900" y="1247775"/>
                </a:cubicBezTo>
                <a:cubicBezTo>
                  <a:pt x="219531" y="1245354"/>
                  <a:pt x="224514" y="1246132"/>
                  <a:pt x="228600" y="1244600"/>
                </a:cubicBezTo>
                <a:cubicBezTo>
                  <a:pt x="261806" y="1232148"/>
                  <a:pt x="221401" y="1243225"/>
                  <a:pt x="254000" y="1235075"/>
                </a:cubicBezTo>
                <a:cubicBezTo>
                  <a:pt x="281297" y="1216877"/>
                  <a:pt x="246760" y="1238695"/>
                  <a:pt x="273050" y="1225550"/>
                </a:cubicBezTo>
                <a:cubicBezTo>
                  <a:pt x="276463" y="1223843"/>
                  <a:pt x="278955" y="1220407"/>
                  <a:pt x="282575" y="1219200"/>
                </a:cubicBezTo>
                <a:cubicBezTo>
                  <a:pt x="313972" y="1208734"/>
                  <a:pt x="290815" y="1221565"/>
                  <a:pt x="311150" y="1212850"/>
                </a:cubicBezTo>
                <a:cubicBezTo>
                  <a:pt x="315500" y="1210986"/>
                  <a:pt x="319456" y="1208258"/>
                  <a:pt x="323850" y="1206500"/>
                </a:cubicBezTo>
                <a:cubicBezTo>
                  <a:pt x="338668" y="1200573"/>
                  <a:pt x="344892" y="1200741"/>
                  <a:pt x="358775" y="1193800"/>
                </a:cubicBezTo>
                <a:cubicBezTo>
                  <a:pt x="362188" y="1192093"/>
                  <a:pt x="364727" y="1188790"/>
                  <a:pt x="368300" y="1187450"/>
                </a:cubicBezTo>
                <a:cubicBezTo>
                  <a:pt x="382791" y="1182016"/>
                  <a:pt x="381949" y="1186976"/>
                  <a:pt x="393700" y="1181100"/>
                </a:cubicBezTo>
                <a:cubicBezTo>
                  <a:pt x="397113" y="1179393"/>
                  <a:pt x="399718" y="1176253"/>
                  <a:pt x="403225" y="1174750"/>
                </a:cubicBezTo>
                <a:cubicBezTo>
                  <a:pt x="426496" y="1164777"/>
                  <a:pt x="405537" y="1179655"/>
                  <a:pt x="428625" y="1165225"/>
                </a:cubicBezTo>
                <a:cubicBezTo>
                  <a:pt x="450213" y="1151733"/>
                  <a:pt x="431741" y="1158096"/>
                  <a:pt x="454025" y="1152525"/>
                </a:cubicBezTo>
                <a:cubicBezTo>
                  <a:pt x="457200" y="1150408"/>
                  <a:pt x="463550" y="1149991"/>
                  <a:pt x="463550" y="1146175"/>
                </a:cubicBezTo>
                <a:cubicBezTo>
                  <a:pt x="463550" y="1142359"/>
                  <a:pt x="456877" y="1142360"/>
                  <a:pt x="454025" y="1139825"/>
                </a:cubicBezTo>
                <a:cubicBezTo>
                  <a:pt x="447313" y="1133859"/>
                  <a:pt x="442676" y="1125395"/>
                  <a:pt x="434975" y="1120775"/>
                </a:cubicBezTo>
                <a:cubicBezTo>
                  <a:pt x="425706" y="1115214"/>
                  <a:pt x="418126" y="1111008"/>
                  <a:pt x="409575" y="1104900"/>
                </a:cubicBezTo>
                <a:cubicBezTo>
                  <a:pt x="405269" y="1101824"/>
                  <a:pt x="401608" y="1097742"/>
                  <a:pt x="396875" y="1095375"/>
                </a:cubicBezTo>
                <a:cubicBezTo>
                  <a:pt x="392972" y="1093424"/>
                  <a:pt x="388408" y="1093258"/>
                  <a:pt x="384175" y="1092200"/>
                </a:cubicBezTo>
                <a:cubicBezTo>
                  <a:pt x="361494" y="1077079"/>
                  <a:pt x="372529" y="1081351"/>
                  <a:pt x="352425" y="1076325"/>
                </a:cubicBezTo>
                <a:cubicBezTo>
                  <a:pt x="349250" y="1074208"/>
                  <a:pt x="346313" y="1071682"/>
                  <a:pt x="342900" y="1069975"/>
                </a:cubicBezTo>
                <a:cubicBezTo>
                  <a:pt x="336785" y="1066917"/>
                  <a:pt x="326779" y="1065660"/>
                  <a:pt x="320675" y="1063625"/>
                </a:cubicBezTo>
                <a:cubicBezTo>
                  <a:pt x="312510" y="1060903"/>
                  <a:pt x="299845" y="1055351"/>
                  <a:pt x="292100" y="1050925"/>
                </a:cubicBezTo>
                <a:cubicBezTo>
                  <a:pt x="288787" y="1049032"/>
                  <a:pt x="285888" y="1046468"/>
                  <a:pt x="282575" y="1044575"/>
                </a:cubicBezTo>
                <a:cubicBezTo>
                  <a:pt x="261892" y="1032756"/>
                  <a:pt x="275679" y="1044166"/>
                  <a:pt x="250825" y="1025525"/>
                </a:cubicBezTo>
                <a:cubicBezTo>
                  <a:pt x="245029" y="1021178"/>
                  <a:pt x="223766" y="1004864"/>
                  <a:pt x="219075" y="1003300"/>
                </a:cubicBezTo>
                <a:cubicBezTo>
                  <a:pt x="212725" y="1001183"/>
                  <a:pt x="206012" y="999943"/>
                  <a:pt x="200025" y="996950"/>
                </a:cubicBezTo>
                <a:cubicBezTo>
                  <a:pt x="195792" y="994833"/>
                  <a:pt x="191434" y="992948"/>
                  <a:pt x="187325" y="990600"/>
                </a:cubicBezTo>
                <a:cubicBezTo>
                  <a:pt x="174898" y="983499"/>
                  <a:pt x="178595" y="982068"/>
                  <a:pt x="161925" y="977900"/>
                </a:cubicBezTo>
                <a:cubicBezTo>
                  <a:pt x="154665" y="976085"/>
                  <a:pt x="147108" y="975783"/>
                  <a:pt x="139700" y="974725"/>
                </a:cubicBezTo>
                <a:cubicBezTo>
                  <a:pt x="115787" y="958783"/>
                  <a:pt x="146178" y="977501"/>
                  <a:pt x="117475" y="965200"/>
                </a:cubicBezTo>
                <a:cubicBezTo>
                  <a:pt x="113968" y="963697"/>
                  <a:pt x="111437" y="960400"/>
                  <a:pt x="107950" y="958850"/>
                </a:cubicBezTo>
                <a:cubicBezTo>
                  <a:pt x="101833" y="956132"/>
                  <a:pt x="94469" y="956213"/>
                  <a:pt x="88900" y="952500"/>
                </a:cubicBezTo>
                <a:cubicBezTo>
                  <a:pt x="85725" y="950383"/>
                  <a:pt x="82882" y="947653"/>
                  <a:pt x="79375" y="946150"/>
                </a:cubicBezTo>
                <a:cubicBezTo>
                  <a:pt x="75364" y="944431"/>
                  <a:pt x="70815" y="944355"/>
                  <a:pt x="66675" y="942975"/>
                </a:cubicBezTo>
                <a:cubicBezTo>
                  <a:pt x="58510" y="940253"/>
                  <a:pt x="45845" y="934701"/>
                  <a:pt x="38100" y="930275"/>
                </a:cubicBezTo>
                <a:cubicBezTo>
                  <a:pt x="34787" y="928382"/>
                  <a:pt x="31750" y="926042"/>
                  <a:pt x="28575" y="923925"/>
                </a:cubicBezTo>
                <a:cubicBezTo>
                  <a:pt x="26458" y="920750"/>
                  <a:pt x="25400" y="916517"/>
                  <a:pt x="22225" y="914400"/>
                </a:cubicBezTo>
                <a:cubicBezTo>
                  <a:pt x="18594" y="911979"/>
                  <a:pt x="13536" y="912944"/>
                  <a:pt x="9525" y="911225"/>
                </a:cubicBezTo>
                <a:cubicBezTo>
                  <a:pt x="6018" y="909722"/>
                  <a:pt x="3175" y="906992"/>
                  <a:pt x="0" y="904875"/>
                </a:cubicBezTo>
                <a:cubicBezTo>
                  <a:pt x="3175" y="902758"/>
                  <a:pt x="6827" y="901223"/>
                  <a:pt x="9525" y="898525"/>
                </a:cubicBezTo>
                <a:cubicBezTo>
                  <a:pt x="12223" y="895827"/>
                  <a:pt x="12700" y="891117"/>
                  <a:pt x="15875" y="889000"/>
                </a:cubicBezTo>
                <a:cubicBezTo>
                  <a:pt x="19506" y="886579"/>
                  <a:pt x="24342" y="886883"/>
                  <a:pt x="28575" y="885825"/>
                </a:cubicBezTo>
                <a:cubicBezTo>
                  <a:pt x="48367" y="872631"/>
                  <a:pt x="27232" y="884670"/>
                  <a:pt x="63500" y="876300"/>
                </a:cubicBezTo>
                <a:cubicBezTo>
                  <a:pt x="69053" y="875018"/>
                  <a:pt x="73916" y="871588"/>
                  <a:pt x="79375" y="869950"/>
                </a:cubicBezTo>
                <a:cubicBezTo>
                  <a:pt x="84544" y="868399"/>
                  <a:pt x="89958" y="867833"/>
                  <a:pt x="95250" y="866775"/>
                </a:cubicBezTo>
                <a:cubicBezTo>
                  <a:pt x="137371" y="845715"/>
                  <a:pt x="84773" y="871265"/>
                  <a:pt x="117475" y="857250"/>
                </a:cubicBezTo>
                <a:cubicBezTo>
                  <a:pt x="121825" y="855386"/>
                  <a:pt x="125825" y="852764"/>
                  <a:pt x="130175" y="850900"/>
                </a:cubicBezTo>
                <a:cubicBezTo>
                  <a:pt x="136552" y="848167"/>
                  <a:pt x="145955" y="846161"/>
                  <a:pt x="152400" y="844550"/>
                </a:cubicBezTo>
                <a:cubicBezTo>
                  <a:pt x="168976" y="833499"/>
                  <a:pt x="154562" y="841363"/>
                  <a:pt x="177800" y="835025"/>
                </a:cubicBezTo>
                <a:cubicBezTo>
                  <a:pt x="184258" y="833264"/>
                  <a:pt x="190500" y="830792"/>
                  <a:pt x="196850" y="828675"/>
                </a:cubicBezTo>
                <a:cubicBezTo>
                  <a:pt x="200025" y="827617"/>
                  <a:pt x="203062" y="825973"/>
                  <a:pt x="206375" y="825500"/>
                </a:cubicBezTo>
                <a:cubicBezTo>
                  <a:pt x="221192" y="823383"/>
                  <a:pt x="236062" y="821611"/>
                  <a:pt x="250825" y="819150"/>
                </a:cubicBezTo>
                <a:cubicBezTo>
                  <a:pt x="253877" y="818641"/>
                  <a:pt x="269275" y="814687"/>
                  <a:pt x="273050" y="812800"/>
                </a:cubicBezTo>
                <a:cubicBezTo>
                  <a:pt x="280726" y="808962"/>
                  <a:pt x="283019" y="803825"/>
                  <a:pt x="292100" y="803275"/>
                </a:cubicBezTo>
                <a:cubicBezTo>
                  <a:pt x="323809" y="801353"/>
                  <a:pt x="355600" y="801158"/>
                  <a:pt x="387350" y="800100"/>
                </a:cubicBezTo>
                <a:cubicBezTo>
                  <a:pt x="413783" y="791289"/>
                  <a:pt x="384911" y="800023"/>
                  <a:pt x="444500" y="793750"/>
                </a:cubicBezTo>
                <a:cubicBezTo>
                  <a:pt x="448840" y="793293"/>
                  <a:pt x="452887" y="791239"/>
                  <a:pt x="457200" y="790575"/>
                </a:cubicBezTo>
                <a:cubicBezTo>
                  <a:pt x="466672" y="789118"/>
                  <a:pt x="476250" y="788458"/>
                  <a:pt x="485775" y="787400"/>
                </a:cubicBezTo>
                <a:lnTo>
                  <a:pt x="514350" y="777875"/>
                </a:lnTo>
                <a:lnTo>
                  <a:pt x="523875" y="774700"/>
                </a:lnTo>
                <a:cubicBezTo>
                  <a:pt x="525992" y="771525"/>
                  <a:pt x="527527" y="767873"/>
                  <a:pt x="530225" y="765175"/>
                </a:cubicBezTo>
                <a:cubicBezTo>
                  <a:pt x="536380" y="759020"/>
                  <a:pt x="541528" y="758232"/>
                  <a:pt x="549275" y="755650"/>
                </a:cubicBezTo>
                <a:cubicBezTo>
                  <a:pt x="553508" y="752475"/>
                  <a:pt x="557349" y="748695"/>
                  <a:pt x="561975" y="746125"/>
                </a:cubicBezTo>
                <a:cubicBezTo>
                  <a:pt x="566957" y="743357"/>
                  <a:pt x="573212" y="743088"/>
                  <a:pt x="577850" y="739775"/>
                </a:cubicBezTo>
                <a:cubicBezTo>
                  <a:pt x="580955" y="737557"/>
                  <a:pt x="581502" y="732948"/>
                  <a:pt x="584200" y="730250"/>
                </a:cubicBezTo>
                <a:cubicBezTo>
                  <a:pt x="587942" y="726508"/>
                  <a:pt x="592565" y="723760"/>
                  <a:pt x="596900" y="720725"/>
                </a:cubicBezTo>
                <a:cubicBezTo>
                  <a:pt x="616750" y="706830"/>
                  <a:pt x="609580" y="710148"/>
                  <a:pt x="625475" y="704850"/>
                </a:cubicBezTo>
                <a:cubicBezTo>
                  <a:pt x="629708" y="701675"/>
                  <a:pt x="633869" y="698401"/>
                  <a:pt x="638175" y="695325"/>
                </a:cubicBezTo>
                <a:cubicBezTo>
                  <a:pt x="641280" y="693107"/>
                  <a:pt x="644769" y="691418"/>
                  <a:pt x="647700" y="688975"/>
                </a:cubicBezTo>
                <a:cubicBezTo>
                  <a:pt x="651149" y="686100"/>
                  <a:pt x="653776" y="682325"/>
                  <a:pt x="657225" y="679450"/>
                </a:cubicBezTo>
                <a:cubicBezTo>
                  <a:pt x="660156" y="677007"/>
                  <a:pt x="664052" y="675798"/>
                  <a:pt x="666750" y="673100"/>
                </a:cubicBezTo>
                <a:cubicBezTo>
                  <a:pt x="670492" y="669358"/>
                  <a:pt x="672210" y="663788"/>
                  <a:pt x="676275" y="660400"/>
                </a:cubicBezTo>
                <a:cubicBezTo>
                  <a:pt x="678846" y="658257"/>
                  <a:pt x="682807" y="658722"/>
                  <a:pt x="685800" y="657225"/>
                </a:cubicBezTo>
                <a:cubicBezTo>
                  <a:pt x="689213" y="655518"/>
                  <a:pt x="692473" y="653410"/>
                  <a:pt x="695325" y="650875"/>
                </a:cubicBezTo>
                <a:cubicBezTo>
                  <a:pt x="727947" y="621877"/>
                  <a:pt x="702282" y="639887"/>
                  <a:pt x="723900" y="625475"/>
                </a:cubicBezTo>
                <a:cubicBezTo>
                  <a:pt x="735553" y="607996"/>
                  <a:pt x="723509" y="622165"/>
                  <a:pt x="746125" y="609600"/>
                </a:cubicBezTo>
                <a:cubicBezTo>
                  <a:pt x="750751" y="607030"/>
                  <a:pt x="754519" y="603151"/>
                  <a:pt x="758825" y="600075"/>
                </a:cubicBezTo>
                <a:cubicBezTo>
                  <a:pt x="761930" y="597857"/>
                  <a:pt x="765419" y="596168"/>
                  <a:pt x="768350" y="593725"/>
                </a:cubicBezTo>
                <a:cubicBezTo>
                  <a:pt x="771799" y="590850"/>
                  <a:pt x="774221" y="586810"/>
                  <a:pt x="777875" y="584200"/>
                </a:cubicBezTo>
                <a:cubicBezTo>
                  <a:pt x="784741" y="579296"/>
                  <a:pt x="792327" y="577266"/>
                  <a:pt x="800100" y="574675"/>
                </a:cubicBezTo>
                <a:cubicBezTo>
                  <a:pt x="818298" y="547378"/>
                  <a:pt x="794067" y="579502"/>
                  <a:pt x="815975" y="561975"/>
                </a:cubicBezTo>
                <a:cubicBezTo>
                  <a:pt x="818955" y="559591"/>
                  <a:pt x="819345" y="554834"/>
                  <a:pt x="822325" y="552450"/>
                </a:cubicBezTo>
                <a:cubicBezTo>
                  <a:pt x="825579" y="549847"/>
                  <a:pt x="846934" y="546258"/>
                  <a:pt x="847725" y="546100"/>
                </a:cubicBezTo>
                <a:cubicBezTo>
                  <a:pt x="855232" y="538593"/>
                  <a:pt x="860446" y="532481"/>
                  <a:pt x="869950" y="527050"/>
                </a:cubicBezTo>
                <a:cubicBezTo>
                  <a:pt x="876604" y="523247"/>
                  <a:pt x="893443" y="521716"/>
                  <a:pt x="898525" y="520700"/>
                </a:cubicBezTo>
                <a:cubicBezTo>
                  <a:pt x="943819" y="511641"/>
                  <a:pt x="852588" y="526013"/>
                  <a:pt x="942975" y="514350"/>
                </a:cubicBezTo>
                <a:cubicBezTo>
                  <a:pt x="965241" y="511477"/>
                  <a:pt x="987311" y="507059"/>
                  <a:pt x="1009650" y="504825"/>
                </a:cubicBezTo>
                <a:cubicBezTo>
                  <a:pt x="1081640" y="497626"/>
                  <a:pt x="1052042" y="501113"/>
                  <a:pt x="1098550" y="495300"/>
                </a:cubicBezTo>
                <a:cubicBezTo>
                  <a:pt x="1101725" y="494242"/>
                  <a:pt x="1105082" y="493622"/>
                  <a:pt x="1108075" y="492125"/>
                </a:cubicBezTo>
                <a:cubicBezTo>
                  <a:pt x="1111488" y="490418"/>
                  <a:pt x="1113869" y="486575"/>
                  <a:pt x="1117600" y="485775"/>
                </a:cubicBezTo>
                <a:cubicBezTo>
                  <a:pt x="1129030" y="483326"/>
                  <a:pt x="1140883" y="483658"/>
                  <a:pt x="1152525" y="482600"/>
                </a:cubicBezTo>
                <a:cubicBezTo>
                  <a:pt x="1157817" y="480483"/>
                  <a:pt x="1162871" y="477632"/>
                  <a:pt x="1168400" y="476250"/>
                </a:cubicBezTo>
                <a:cubicBezTo>
                  <a:pt x="1234346" y="459764"/>
                  <a:pt x="1150347" y="486501"/>
                  <a:pt x="1209675" y="466725"/>
                </a:cubicBezTo>
                <a:cubicBezTo>
                  <a:pt x="1203325" y="464608"/>
                  <a:pt x="1192742" y="466725"/>
                  <a:pt x="1190625" y="460375"/>
                </a:cubicBezTo>
                <a:cubicBezTo>
                  <a:pt x="1186070" y="446710"/>
                  <a:pt x="1190697" y="451662"/>
                  <a:pt x="1174750" y="447675"/>
                </a:cubicBezTo>
                <a:cubicBezTo>
                  <a:pt x="1171575" y="445558"/>
                  <a:pt x="1168156" y="443768"/>
                  <a:pt x="1165225" y="441325"/>
                </a:cubicBezTo>
                <a:cubicBezTo>
                  <a:pt x="1161776" y="438450"/>
                  <a:pt x="1159599" y="434028"/>
                  <a:pt x="1155700" y="431800"/>
                </a:cubicBezTo>
                <a:cubicBezTo>
                  <a:pt x="1153286" y="430420"/>
                  <a:pt x="1128084" y="425642"/>
                  <a:pt x="1127125" y="425450"/>
                </a:cubicBezTo>
                <a:cubicBezTo>
                  <a:pt x="1123950" y="422275"/>
                  <a:pt x="1121336" y="418416"/>
                  <a:pt x="1117600" y="415925"/>
                </a:cubicBezTo>
                <a:cubicBezTo>
                  <a:pt x="1088961" y="396832"/>
                  <a:pt x="1128525" y="431379"/>
                  <a:pt x="1098550" y="406400"/>
                </a:cubicBezTo>
                <a:cubicBezTo>
                  <a:pt x="1095101" y="403525"/>
                  <a:pt x="1092474" y="399750"/>
                  <a:pt x="1089025" y="396875"/>
                </a:cubicBezTo>
                <a:cubicBezTo>
                  <a:pt x="1078538" y="388136"/>
                  <a:pt x="1079222" y="391939"/>
                  <a:pt x="1066800" y="384175"/>
                </a:cubicBezTo>
                <a:cubicBezTo>
                  <a:pt x="1062313" y="381370"/>
                  <a:pt x="1058435" y="377685"/>
                  <a:pt x="1054100" y="374650"/>
                </a:cubicBezTo>
                <a:cubicBezTo>
                  <a:pt x="1044722" y="368085"/>
                  <a:pt x="1035050" y="361950"/>
                  <a:pt x="1025525" y="355600"/>
                </a:cubicBezTo>
                <a:lnTo>
                  <a:pt x="1016000" y="349250"/>
                </a:lnTo>
                <a:cubicBezTo>
                  <a:pt x="1010420" y="332511"/>
                  <a:pt x="1016513" y="346055"/>
                  <a:pt x="1003300" y="330200"/>
                </a:cubicBezTo>
                <a:cubicBezTo>
                  <a:pt x="1000857" y="327269"/>
                  <a:pt x="998657" y="324088"/>
                  <a:pt x="996950" y="320675"/>
                </a:cubicBezTo>
                <a:cubicBezTo>
                  <a:pt x="995453" y="317682"/>
                  <a:pt x="995866" y="313763"/>
                  <a:pt x="993775" y="311150"/>
                </a:cubicBezTo>
                <a:cubicBezTo>
                  <a:pt x="991391" y="308170"/>
                  <a:pt x="987425" y="306917"/>
                  <a:pt x="984250" y="304800"/>
                </a:cubicBezTo>
                <a:cubicBezTo>
                  <a:pt x="982133" y="301625"/>
                  <a:pt x="980880" y="297659"/>
                  <a:pt x="977900" y="295275"/>
                </a:cubicBezTo>
                <a:cubicBezTo>
                  <a:pt x="975287" y="293184"/>
                  <a:pt x="970742" y="294467"/>
                  <a:pt x="968375" y="292100"/>
                </a:cubicBezTo>
                <a:cubicBezTo>
                  <a:pt x="951442" y="275167"/>
                  <a:pt x="981075" y="287867"/>
                  <a:pt x="955675" y="279400"/>
                </a:cubicBezTo>
                <a:cubicBezTo>
                  <a:pt x="948168" y="271893"/>
                  <a:pt x="942954" y="265781"/>
                  <a:pt x="933450" y="260350"/>
                </a:cubicBezTo>
                <a:cubicBezTo>
                  <a:pt x="930544" y="258690"/>
                  <a:pt x="926851" y="258800"/>
                  <a:pt x="923925" y="257175"/>
                </a:cubicBezTo>
                <a:cubicBezTo>
                  <a:pt x="892997" y="239993"/>
                  <a:pt x="916995" y="247505"/>
                  <a:pt x="892175" y="241300"/>
                </a:cubicBezTo>
                <a:cubicBezTo>
                  <a:pt x="889000" y="239183"/>
                  <a:pt x="884067" y="238493"/>
                  <a:pt x="882650" y="234950"/>
                </a:cubicBezTo>
                <a:cubicBezTo>
                  <a:pt x="881407" y="231843"/>
                  <a:pt x="884328" y="228418"/>
                  <a:pt x="885825" y="225425"/>
                </a:cubicBezTo>
                <a:cubicBezTo>
                  <a:pt x="897492" y="202091"/>
                  <a:pt x="887538" y="232985"/>
                  <a:pt x="898525" y="200025"/>
                </a:cubicBezTo>
                <a:cubicBezTo>
                  <a:pt x="899905" y="195885"/>
                  <a:pt x="900552" y="191535"/>
                  <a:pt x="901700" y="187325"/>
                </a:cubicBezTo>
                <a:cubicBezTo>
                  <a:pt x="903727" y="179892"/>
                  <a:pt x="905836" y="172480"/>
                  <a:pt x="908050" y="165100"/>
                </a:cubicBezTo>
                <a:cubicBezTo>
                  <a:pt x="909012" y="161894"/>
                  <a:pt x="910306" y="158793"/>
                  <a:pt x="911225" y="155575"/>
                </a:cubicBezTo>
                <a:cubicBezTo>
                  <a:pt x="912424" y="151379"/>
                  <a:pt x="912681" y="146886"/>
                  <a:pt x="914400" y="142875"/>
                </a:cubicBezTo>
                <a:cubicBezTo>
                  <a:pt x="915903" y="139368"/>
                  <a:pt x="919200" y="136837"/>
                  <a:pt x="920750" y="133350"/>
                </a:cubicBezTo>
                <a:cubicBezTo>
                  <a:pt x="931057" y="110159"/>
                  <a:pt x="919301" y="116900"/>
                  <a:pt x="936625" y="111125"/>
                </a:cubicBezTo>
                <a:cubicBezTo>
                  <a:pt x="945740" y="74664"/>
                  <a:pt x="931784" y="118387"/>
                  <a:pt x="949325" y="92075"/>
                </a:cubicBezTo>
                <a:cubicBezTo>
                  <a:pt x="951746" y="88444"/>
                  <a:pt x="950781" y="83386"/>
                  <a:pt x="952500" y="79375"/>
                </a:cubicBezTo>
                <a:cubicBezTo>
                  <a:pt x="954003" y="75868"/>
                  <a:pt x="957143" y="73263"/>
                  <a:pt x="958850" y="69850"/>
                </a:cubicBezTo>
                <a:cubicBezTo>
                  <a:pt x="960347" y="66857"/>
                  <a:pt x="959882" y="62896"/>
                  <a:pt x="962025" y="60325"/>
                </a:cubicBezTo>
                <a:cubicBezTo>
                  <a:pt x="965413" y="56260"/>
                  <a:pt x="970492" y="53975"/>
                  <a:pt x="974725" y="50800"/>
                </a:cubicBezTo>
                <a:cubicBezTo>
                  <a:pt x="975783" y="47625"/>
                  <a:pt x="976403" y="44268"/>
                  <a:pt x="977900" y="41275"/>
                </a:cubicBezTo>
                <a:cubicBezTo>
                  <a:pt x="979607" y="37862"/>
                  <a:pt x="982357" y="35063"/>
                  <a:pt x="984250" y="31750"/>
                </a:cubicBezTo>
                <a:cubicBezTo>
                  <a:pt x="986598" y="27641"/>
                  <a:pt x="988483" y="23283"/>
                  <a:pt x="990600" y="19050"/>
                </a:cubicBezTo>
                <a:cubicBezTo>
                  <a:pt x="994239" y="854"/>
                  <a:pt x="988948" y="5588"/>
                  <a:pt x="1000125" y="0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máximos locais e globais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040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greedy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stochastic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simulated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annealing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03848" y="5229200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adaptado de Headlessplatter (2007) “Local_maximum.png”</a:t>
            </a:r>
            <a:endParaRPr lang="pt-PT" sz="1600" dirty="0">
              <a:solidFill>
                <a:schemeClr val="tx1"/>
              </a:solidFill>
            </a:endParaRPr>
          </a:p>
        </p:txBody>
      </p:sp>
      <p:sp>
        <p:nvSpPr>
          <p:cNvPr id="42" name="Freeform 41"/>
          <p:cNvSpPr/>
          <p:nvPr/>
        </p:nvSpPr>
        <p:spPr bwMode="auto">
          <a:xfrm>
            <a:off x="6471746" y="2939204"/>
            <a:ext cx="332502" cy="1569916"/>
          </a:xfrm>
          <a:custGeom>
            <a:avLst/>
            <a:gdLst>
              <a:gd name="connsiteX0" fmla="*/ 3713 w 332502"/>
              <a:gd name="connsiteY0" fmla="*/ 1565275 h 1569916"/>
              <a:gd name="connsiteX1" fmla="*/ 16413 w 332502"/>
              <a:gd name="connsiteY1" fmla="*/ 1549400 h 1569916"/>
              <a:gd name="connsiteX2" fmla="*/ 19588 w 332502"/>
              <a:gd name="connsiteY2" fmla="*/ 1539875 h 1569916"/>
              <a:gd name="connsiteX3" fmla="*/ 29113 w 332502"/>
              <a:gd name="connsiteY3" fmla="*/ 1536700 h 1569916"/>
              <a:gd name="connsiteX4" fmla="*/ 38638 w 332502"/>
              <a:gd name="connsiteY4" fmla="*/ 1530350 h 1569916"/>
              <a:gd name="connsiteX5" fmla="*/ 54513 w 332502"/>
              <a:gd name="connsiteY5" fmla="*/ 1511300 h 1569916"/>
              <a:gd name="connsiteX6" fmla="*/ 57688 w 332502"/>
              <a:gd name="connsiteY6" fmla="*/ 1501775 h 1569916"/>
              <a:gd name="connsiteX7" fmla="*/ 64038 w 332502"/>
              <a:gd name="connsiteY7" fmla="*/ 1479550 h 1569916"/>
              <a:gd name="connsiteX8" fmla="*/ 79913 w 332502"/>
              <a:gd name="connsiteY8" fmla="*/ 1463675 h 1569916"/>
              <a:gd name="connsiteX9" fmla="*/ 86263 w 332502"/>
              <a:gd name="connsiteY9" fmla="*/ 1454150 h 1569916"/>
              <a:gd name="connsiteX10" fmla="*/ 95788 w 332502"/>
              <a:gd name="connsiteY10" fmla="*/ 1435100 h 1569916"/>
              <a:gd name="connsiteX11" fmla="*/ 105313 w 332502"/>
              <a:gd name="connsiteY11" fmla="*/ 1428750 h 1569916"/>
              <a:gd name="connsiteX12" fmla="*/ 114838 w 332502"/>
              <a:gd name="connsiteY12" fmla="*/ 1371600 h 1569916"/>
              <a:gd name="connsiteX13" fmla="*/ 121188 w 332502"/>
              <a:gd name="connsiteY13" fmla="*/ 1362075 h 1569916"/>
              <a:gd name="connsiteX14" fmla="*/ 133888 w 332502"/>
              <a:gd name="connsiteY14" fmla="*/ 1339850 h 1569916"/>
              <a:gd name="connsiteX15" fmla="*/ 140238 w 332502"/>
              <a:gd name="connsiteY15" fmla="*/ 1320800 h 1569916"/>
              <a:gd name="connsiteX16" fmla="*/ 146588 w 332502"/>
              <a:gd name="connsiteY16" fmla="*/ 1289050 h 1569916"/>
              <a:gd name="connsiteX17" fmla="*/ 149763 w 332502"/>
              <a:gd name="connsiteY17" fmla="*/ 1276350 h 1569916"/>
              <a:gd name="connsiteX18" fmla="*/ 162463 w 332502"/>
              <a:gd name="connsiteY18" fmla="*/ 1257300 h 1569916"/>
              <a:gd name="connsiteX19" fmla="*/ 165638 w 332502"/>
              <a:gd name="connsiteY19" fmla="*/ 1231900 h 1569916"/>
              <a:gd name="connsiteX20" fmla="*/ 171988 w 332502"/>
              <a:gd name="connsiteY20" fmla="*/ 1212850 h 1569916"/>
              <a:gd name="connsiteX21" fmla="*/ 178338 w 332502"/>
              <a:gd name="connsiteY21" fmla="*/ 1152525 h 1569916"/>
              <a:gd name="connsiteX22" fmla="*/ 184688 w 332502"/>
              <a:gd name="connsiteY22" fmla="*/ 1127125 h 1569916"/>
              <a:gd name="connsiteX23" fmla="*/ 187863 w 332502"/>
              <a:gd name="connsiteY23" fmla="*/ 1101725 h 1569916"/>
              <a:gd name="connsiteX24" fmla="*/ 191038 w 332502"/>
              <a:gd name="connsiteY24" fmla="*/ 1085850 h 1569916"/>
              <a:gd name="connsiteX25" fmla="*/ 197388 w 332502"/>
              <a:gd name="connsiteY25" fmla="*/ 1044575 h 1569916"/>
              <a:gd name="connsiteX26" fmla="*/ 210088 w 332502"/>
              <a:gd name="connsiteY26" fmla="*/ 1003300 h 1569916"/>
              <a:gd name="connsiteX27" fmla="*/ 213263 w 332502"/>
              <a:gd name="connsiteY27" fmla="*/ 971550 h 1569916"/>
              <a:gd name="connsiteX28" fmla="*/ 216438 w 332502"/>
              <a:gd name="connsiteY28" fmla="*/ 904875 h 1569916"/>
              <a:gd name="connsiteX29" fmla="*/ 222788 w 332502"/>
              <a:gd name="connsiteY29" fmla="*/ 892175 h 1569916"/>
              <a:gd name="connsiteX30" fmla="*/ 225963 w 332502"/>
              <a:gd name="connsiteY30" fmla="*/ 879475 h 1569916"/>
              <a:gd name="connsiteX31" fmla="*/ 235488 w 332502"/>
              <a:gd name="connsiteY31" fmla="*/ 828675 h 1569916"/>
              <a:gd name="connsiteX32" fmla="*/ 238663 w 332502"/>
              <a:gd name="connsiteY32" fmla="*/ 812800 h 1569916"/>
              <a:gd name="connsiteX33" fmla="*/ 241838 w 332502"/>
              <a:gd name="connsiteY33" fmla="*/ 800100 h 1569916"/>
              <a:gd name="connsiteX34" fmla="*/ 251363 w 332502"/>
              <a:gd name="connsiteY34" fmla="*/ 762000 h 1569916"/>
              <a:gd name="connsiteX35" fmla="*/ 248188 w 332502"/>
              <a:gd name="connsiteY35" fmla="*/ 752475 h 1569916"/>
              <a:gd name="connsiteX36" fmla="*/ 251363 w 332502"/>
              <a:gd name="connsiteY36" fmla="*/ 739775 h 1569916"/>
              <a:gd name="connsiteX37" fmla="*/ 254538 w 332502"/>
              <a:gd name="connsiteY37" fmla="*/ 723900 h 1569916"/>
              <a:gd name="connsiteX38" fmla="*/ 257713 w 332502"/>
              <a:gd name="connsiteY38" fmla="*/ 711200 h 1569916"/>
              <a:gd name="connsiteX39" fmla="*/ 267238 w 332502"/>
              <a:gd name="connsiteY39" fmla="*/ 682625 h 1569916"/>
              <a:gd name="connsiteX40" fmla="*/ 273588 w 332502"/>
              <a:gd name="connsiteY40" fmla="*/ 657225 h 1569916"/>
              <a:gd name="connsiteX41" fmla="*/ 279938 w 332502"/>
              <a:gd name="connsiteY41" fmla="*/ 647700 h 1569916"/>
              <a:gd name="connsiteX42" fmla="*/ 289463 w 332502"/>
              <a:gd name="connsiteY42" fmla="*/ 536575 h 1569916"/>
              <a:gd name="connsiteX43" fmla="*/ 295813 w 332502"/>
              <a:gd name="connsiteY43" fmla="*/ 514350 h 1569916"/>
              <a:gd name="connsiteX44" fmla="*/ 302163 w 332502"/>
              <a:gd name="connsiteY44" fmla="*/ 323850 h 1569916"/>
              <a:gd name="connsiteX45" fmla="*/ 305338 w 332502"/>
              <a:gd name="connsiteY45" fmla="*/ 285750 h 1569916"/>
              <a:gd name="connsiteX46" fmla="*/ 311688 w 332502"/>
              <a:gd name="connsiteY46" fmla="*/ 263525 h 1569916"/>
              <a:gd name="connsiteX47" fmla="*/ 314863 w 332502"/>
              <a:gd name="connsiteY47" fmla="*/ 228600 h 1569916"/>
              <a:gd name="connsiteX48" fmla="*/ 305338 w 332502"/>
              <a:gd name="connsiteY48" fmla="*/ 104775 h 1569916"/>
              <a:gd name="connsiteX49" fmla="*/ 302163 w 332502"/>
              <a:gd name="connsiteY49" fmla="*/ 0 h 15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32502" h="1569916">
                <a:moveTo>
                  <a:pt x="3713" y="1565275"/>
                </a:moveTo>
                <a:cubicBezTo>
                  <a:pt x="11693" y="1541334"/>
                  <a:pt x="0" y="1569916"/>
                  <a:pt x="16413" y="1549400"/>
                </a:cubicBezTo>
                <a:cubicBezTo>
                  <a:pt x="18504" y="1546787"/>
                  <a:pt x="17221" y="1542242"/>
                  <a:pt x="19588" y="1539875"/>
                </a:cubicBezTo>
                <a:cubicBezTo>
                  <a:pt x="21955" y="1537508"/>
                  <a:pt x="26120" y="1538197"/>
                  <a:pt x="29113" y="1536700"/>
                </a:cubicBezTo>
                <a:cubicBezTo>
                  <a:pt x="32526" y="1534993"/>
                  <a:pt x="35463" y="1532467"/>
                  <a:pt x="38638" y="1530350"/>
                </a:cubicBezTo>
                <a:cubicBezTo>
                  <a:pt x="59683" y="1488261"/>
                  <a:pt x="30579" y="1541218"/>
                  <a:pt x="54513" y="1511300"/>
                </a:cubicBezTo>
                <a:cubicBezTo>
                  <a:pt x="56604" y="1508687"/>
                  <a:pt x="56726" y="1504981"/>
                  <a:pt x="57688" y="1501775"/>
                </a:cubicBezTo>
                <a:cubicBezTo>
                  <a:pt x="59902" y="1494395"/>
                  <a:pt x="61177" y="1486704"/>
                  <a:pt x="64038" y="1479550"/>
                </a:cubicBezTo>
                <a:cubicBezTo>
                  <a:pt x="67886" y="1469929"/>
                  <a:pt x="71831" y="1469063"/>
                  <a:pt x="79913" y="1463675"/>
                </a:cubicBezTo>
                <a:cubicBezTo>
                  <a:pt x="82030" y="1460500"/>
                  <a:pt x="84556" y="1457563"/>
                  <a:pt x="86263" y="1454150"/>
                </a:cubicBezTo>
                <a:cubicBezTo>
                  <a:pt x="91428" y="1443821"/>
                  <a:pt x="86689" y="1444199"/>
                  <a:pt x="95788" y="1435100"/>
                </a:cubicBezTo>
                <a:cubicBezTo>
                  <a:pt x="98486" y="1432402"/>
                  <a:pt x="102138" y="1430867"/>
                  <a:pt x="105313" y="1428750"/>
                </a:cubicBezTo>
                <a:cubicBezTo>
                  <a:pt x="106156" y="1420324"/>
                  <a:pt x="108535" y="1381055"/>
                  <a:pt x="114838" y="1371600"/>
                </a:cubicBezTo>
                <a:lnTo>
                  <a:pt x="121188" y="1362075"/>
                </a:lnTo>
                <a:cubicBezTo>
                  <a:pt x="129908" y="1327193"/>
                  <a:pt x="116692" y="1370803"/>
                  <a:pt x="133888" y="1339850"/>
                </a:cubicBezTo>
                <a:cubicBezTo>
                  <a:pt x="137139" y="1333999"/>
                  <a:pt x="140238" y="1320800"/>
                  <a:pt x="140238" y="1320800"/>
                </a:cubicBezTo>
                <a:cubicBezTo>
                  <a:pt x="145656" y="1282871"/>
                  <a:pt x="140255" y="1311216"/>
                  <a:pt x="146588" y="1289050"/>
                </a:cubicBezTo>
                <a:cubicBezTo>
                  <a:pt x="147787" y="1284854"/>
                  <a:pt x="147812" y="1280253"/>
                  <a:pt x="149763" y="1276350"/>
                </a:cubicBezTo>
                <a:cubicBezTo>
                  <a:pt x="153176" y="1269524"/>
                  <a:pt x="162463" y="1257300"/>
                  <a:pt x="162463" y="1257300"/>
                </a:cubicBezTo>
                <a:cubicBezTo>
                  <a:pt x="163521" y="1248833"/>
                  <a:pt x="163850" y="1240243"/>
                  <a:pt x="165638" y="1231900"/>
                </a:cubicBezTo>
                <a:cubicBezTo>
                  <a:pt x="167040" y="1225355"/>
                  <a:pt x="171988" y="1212850"/>
                  <a:pt x="171988" y="1212850"/>
                </a:cubicBezTo>
                <a:cubicBezTo>
                  <a:pt x="172954" y="1202227"/>
                  <a:pt x="175890" y="1165584"/>
                  <a:pt x="178338" y="1152525"/>
                </a:cubicBezTo>
                <a:cubicBezTo>
                  <a:pt x="179946" y="1143947"/>
                  <a:pt x="183080" y="1135703"/>
                  <a:pt x="184688" y="1127125"/>
                </a:cubicBezTo>
                <a:cubicBezTo>
                  <a:pt x="186260" y="1118739"/>
                  <a:pt x="186566" y="1110158"/>
                  <a:pt x="187863" y="1101725"/>
                </a:cubicBezTo>
                <a:cubicBezTo>
                  <a:pt x="188684" y="1096391"/>
                  <a:pt x="190151" y="1091173"/>
                  <a:pt x="191038" y="1085850"/>
                </a:cubicBezTo>
                <a:cubicBezTo>
                  <a:pt x="193326" y="1072119"/>
                  <a:pt x="195003" y="1058289"/>
                  <a:pt x="197388" y="1044575"/>
                </a:cubicBezTo>
                <a:cubicBezTo>
                  <a:pt x="203234" y="1010962"/>
                  <a:pt x="198194" y="1021141"/>
                  <a:pt x="210088" y="1003300"/>
                </a:cubicBezTo>
                <a:cubicBezTo>
                  <a:pt x="211146" y="992717"/>
                  <a:pt x="212578" y="982164"/>
                  <a:pt x="213263" y="971550"/>
                </a:cubicBezTo>
                <a:cubicBezTo>
                  <a:pt x="214696" y="949346"/>
                  <a:pt x="213787" y="926967"/>
                  <a:pt x="216438" y="904875"/>
                </a:cubicBezTo>
                <a:cubicBezTo>
                  <a:pt x="217002" y="900176"/>
                  <a:pt x="221126" y="896607"/>
                  <a:pt x="222788" y="892175"/>
                </a:cubicBezTo>
                <a:cubicBezTo>
                  <a:pt x="224320" y="888089"/>
                  <a:pt x="225107" y="883754"/>
                  <a:pt x="225963" y="879475"/>
                </a:cubicBezTo>
                <a:cubicBezTo>
                  <a:pt x="229342" y="862581"/>
                  <a:pt x="232264" y="845599"/>
                  <a:pt x="235488" y="828675"/>
                </a:cubicBezTo>
                <a:cubicBezTo>
                  <a:pt x="236498" y="823374"/>
                  <a:pt x="237354" y="818035"/>
                  <a:pt x="238663" y="812800"/>
                </a:cubicBezTo>
                <a:cubicBezTo>
                  <a:pt x="239721" y="808567"/>
                  <a:pt x="240982" y="804379"/>
                  <a:pt x="241838" y="800100"/>
                </a:cubicBezTo>
                <a:cubicBezTo>
                  <a:pt x="248251" y="768034"/>
                  <a:pt x="240755" y="793825"/>
                  <a:pt x="251363" y="762000"/>
                </a:cubicBezTo>
                <a:cubicBezTo>
                  <a:pt x="250305" y="758825"/>
                  <a:pt x="248188" y="755822"/>
                  <a:pt x="248188" y="752475"/>
                </a:cubicBezTo>
                <a:cubicBezTo>
                  <a:pt x="248188" y="748111"/>
                  <a:pt x="250416" y="744035"/>
                  <a:pt x="251363" y="739775"/>
                </a:cubicBezTo>
                <a:cubicBezTo>
                  <a:pt x="252534" y="734507"/>
                  <a:pt x="253367" y="729168"/>
                  <a:pt x="254538" y="723900"/>
                </a:cubicBezTo>
                <a:cubicBezTo>
                  <a:pt x="255485" y="719640"/>
                  <a:pt x="256430" y="715371"/>
                  <a:pt x="257713" y="711200"/>
                </a:cubicBezTo>
                <a:cubicBezTo>
                  <a:pt x="260666" y="701604"/>
                  <a:pt x="265269" y="692470"/>
                  <a:pt x="267238" y="682625"/>
                </a:cubicBezTo>
                <a:cubicBezTo>
                  <a:pt x="268446" y="676587"/>
                  <a:pt x="270334" y="663734"/>
                  <a:pt x="273588" y="657225"/>
                </a:cubicBezTo>
                <a:cubicBezTo>
                  <a:pt x="275295" y="653812"/>
                  <a:pt x="277821" y="650875"/>
                  <a:pt x="279938" y="647700"/>
                </a:cubicBezTo>
                <a:cubicBezTo>
                  <a:pt x="291527" y="601345"/>
                  <a:pt x="279517" y="652616"/>
                  <a:pt x="289463" y="536575"/>
                </a:cubicBezTo>
                <a:cubicBezTo>
                  <a:pt x="289923" y="531208"/>
                  <a:pt x="293963" y="519900"/>
                  <a:pt x="295813" y="514350"/>
                </a:cubicBezTo>
                <a:cubicBezTo>
                  <a:pt x="307278" y="434098"/>
                  <a:pt x="296181" y="518269"/>
                  <a:pt x="302163" y="323850"/>
                </a:cubicBezTo>
                <a:cubicBezTo>
                  <a:pt x="302555" y="311112"/>
                  <a:pt x="303350" y="298338"/>
                  <a:pt x="305338" y="285750"/>
                </a:cubicBezTo>
                <a:cubicBezTo>
                  <a:pt x="306540" y="278140"/>
                  <a:pt x="309571" y="270933"/>
                  <a:pt x="311688" y="263525"/>
                </a:cubicBezTo>
                <a:cubicBezTo>
                  <a:pt x="312746" y="251883"/>
                  <a:pt x="314863" y="240290"/>
                  <a:pt x="314863" y="228600"/>
                </a:cubicBezTo>
                <a:cubicBezTo>
                  <a:pt x="314863" y="115407"/>
                  <a:pt x="332502" y="145521"/>
                  <a:pt x="305338" y="104775"/>
                </a:cubicBezTo>
                <a:cubicBezTo>
                  <a:pt x="294719" y="62300"/>
                  <a:pt x="302163" y="96439"/>
                  <a:pt x="302163" y="0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oval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Freeform 54"/>
          <p:cNvSpPr/>
          <p:nvPr/>
        </p:nvSpPr>
        <p:spPr bwMode="auto">
          <a:xfrm>
            <a:off x="5718175" y="3714875"/>
            <a:ext cx="438520" cy="981744"/>
          </a:xfrm>
          <a:custGeom>
            <a:avLst/>
            <a:gdLst>
              <a:gd name="connsiteX0" fmla="*/ 438150 w 438520"/>
              <a:gd name="connsiteY0" fmla="*/ 981744 h 981744"/>
              <a:gd name="connsiteX1" fmla="*/ 434975 w 438520"/>
              <a:gd name="connsiteY1" fmla="*/ 969044 h 981744"/>
              <a:gd name="connsiteX2" fmla="*/ 438150 w 438520"/>
              <a:gd name="connsiteY2" fmla="*/ 959519 h 981744"/>
              <a:gd name="connsiteX3" fmla="*/ 431800 w 438520"/>
              <a:gd name="connsiteY3" fmla="*/ 940469 h 981744"/>
              <a:gd name="connsiteX4" fmla="*/ 428625 w 438520"/>
              <a:gd name="connsiteY4" fmla="*/ 930944 h 981744"/>
              <a:gd name="connsiteX5" fmla="*/ 425450 w 438520"/>
              <a:gd name="connsiteY5" fmla="*/ 921419 h 981744"/>
              <a:gd name="connsiteX6" fmla="*/ 422275 w 438520"/>
              <a:gd name="connsiteY6" fmla="*/ 905544 h 981744"/>
              <a:gd name="connsiteX7" fmla="*/ 400050 w 438520"/>
              <a:gd name="connsiteY7" fmla="*/ 873794 h 981744"/>
              <a:gd name="connsiteX8" fmla="*/ 387350 w 438520"/>
              <a:gd name="connsiteY8" fmla="*/ 857919 h 981744"/>
              <a:gd name="connsiteX9" fmla="*/ 384175 w 438520"/>
              <a:gd name="connsiteY9" fmla="*/ 848394 h 981744"/>
              <a:gd name="connsiteX10" fmla="*/ 377825 w 438520"/>
              <a:gd name="connsiteY10" fmla="*/ 838869 h 981744"/>
              <a:gd name="connsiteX11" fmla="*/ 365125 w 438520"/>
              <a:gd name="connsiteY11" fmla="*/ 797594 h 981744"/>
              <a:gd name="connsiteX12" fmla="*/ 358775 w 438520"/>
              <a:gd name="connsiteY12" fmla="*/ 772194 h 981744"/>
              <a:gd name="connsiteX13" fmla="*/ 352425 w 438520"/>
              <a:gd name="connsiteY13" fmla="*/ 721394 h 981744"/>
              <a:gd name="connsiteX14" fmla="*/ 349250 w 438520"/>
              <a:gd name="connsiteY14" fmla="*/ 673769 h 981744"/>
              <a:gd name="connsiteX15" fmla="*/ 346075 w 438520"/>
              <a:gd name="connsiteY15" fmla="*/ 664244 h 981744"/>
              <a:gd name="connsiteX16" fmla="*/ 336550 w 438520"/>
              <a:gd name="connsiteY16" fmla="*/ 651544 h 981744"/>
              <a:gd name="connsiteX17" fmla="*/ 323850 w 438520"/>
              <a:gd name="connsiteY17" fmla="*/ 635669 h 981744"/>
              <a:gd name="connsiteX18" fmla="*/ 320675 w 438520"/>
              <a:gd name="connsiteY18" fmla="*/ 626144 h 981744"/>
              <a:gd name="connsiteX19" fmla="*/ 311150 w 438520"/>
              <a:gd name="connsiteY19" fmla="*/ 591219 h 981744"/>
              <a:gd name="connsiteX20" fmla="*/ 307975 w 438520"/>
              <a:gd name="connsiteY20" fmla="*/ 565819 h 981744"/>
              <a:gd name="connsiteX21" fmla="*/ 301625 w 438520"/>
              <a:gd name="connsiteY21" fmla="*/ 556294 h 981744"/>
              <a:gd name="connsiteX22" fmla="*/ 295275 w 438520"/>
              <a:gd name="connsiteY22" fmla="*/ 534069 h 981744"/>
              <a:gd name="connsiteX23" fmla="*/ 288925 w 438520"/>
              <a:gd name="connsiteY23" fmla="*/ 521369 h 981744"/>
              <a:gd name="connsiteX24" fmla="*/ 282575 w 438520"/>
              <a:gd name="connsiteY24" fmla="*/ 502319 h 981744"/>
              <a:gd name="connsiteX25" fmla="*/ 276225 w 438520"/>
              <a:gd name="connsiteY25" fmla="*/ 489619 h 981744"/>
              <a:gd name="connsiteX26" fmla="*/ 273050 w 438520"/>
              <a:gd name="connsiteY26" fmla="*/ 480094 h 981744"/>
              <a:gd name="connsiteX27" fmla="*/ 269875 w 438520"/>
              <a:gd name="connsiteY27" fmla="*/ 467394 h 981744"/>
              <a:gd name="connsiteX28" fmla="*/ 263525 w 438520"/>
              <a:gd name="connsiteY28" fmla="*/ 457869 h 981744"/>
              <a:gd name="connsiteX29" fmla="*/ 260350 w 438520"/>
              <a:gd name="connsiteY29" fmla="*/ 429294 h 981744"/>
              <a:gd name="connsiteX30" fmla="*/ 257175 w 438520"/>
              <a:gd name="connsiteY30" fmla="*/ 416594 h 981744"/>
              <a:gd name="connsiteX31" fmla="*/ 254000 w 438520"/>
              <a:gd name="connsiteY31" fmla="*/ 388019 h 981744"/>
              <a:gd name="connsiteX32" fmla="*/ 247650 w 438520"/>
              <a:gd name="connsiteY32" fmla="*/ 375319 h 981744"/>
              <a:gd name="connsiteX33" fmla="*/ 244475 w 438520"/>
              <a:gd name="connsiteY33" fmla="*/ 362619 h 981744"/>
              <a:gd name="connsiteX34" fmla="*/ 241300 w 438520"/>
              <a:gd name="connsiteY34" fmla="*/ 346744 h 981744"/>
              <a:gd name="connsiteX35" fmla="*/ 234950 w 438520"/>
              <a:gd name="connsiteY35" fmla="*/ 337219 h 981744"/>
              <a:gd name="connsiteX36" fmla="*/ 225425 w 438520"/>
              <a:gd name="connsiteY36" fmla="*/ 318169 h 981744"/>
              <a:gd name="connsiteX37" fmla="*/ 215900 w 438520"/>
              <a:gd name="connsiteY37" fmla="*/ 295944 h 981744"/>
              <a:gd name="connsiteX38" fmla="*/ 212725 w 438520"/>
              <a:gd name="connsiteY38" fmla="*/ 283244 h 981744"/>
              <a:gd name="connsiteX39" fmla="*/ 206375 w 438520"/>
              <a:gd name="connsiteY39" fmla="*/ 254669 h 981744"/>
              <a:gd name="connsiteX40" fmla="*/ 200025 w 438520"/>
              <a:gd name="connsiteY40" fmla="*/ 241969 h 981744"/>
              <a:gd name="connsiteX41" fmla="*/ 190500 w 438520"/>
              <a:gd name="connsiteY41" fmla="*/ 238794 h 981744"/>
              <a:gd name="connsiteX42" fmla="*/ 177800 w 438520"/>
              <a:gd name="connsiteY42" fmla="*/ 207044 h 981744"/>
              <a:gd name="connsiteX43" fmla="*/ 168275 w 438520"/>
              <a:gd name="connsiteY43" fmla="*/ 200694 h 981744"/>
              <a:gd name="connsiteX44" fmla="*/ 155575 w 438520"/>
              <a:gd name="connsiteY44" fmla="*/ 181644 h 981744"/>
              <a:gd name="connsiteX45" fmla="*/ 152400 w 438520"/>
              <a:gd name="connsiteY45" fmla="*/ 172119 h 981744"/>
              <a:gd name="connsiteX46" fmla="*/ 130175 w 438520"/>
              <a:gd name="connsiteY46" fmla="*/ 143544 h 981744"/>
              <a:gd name="connsiteX47" fmla="*/ 114300 w 438520"/>
              <a:gd name="connsiteY47" fmla="*/ 105444 h 981744"/>
              <a:gd name="connsiteX48" fmla="*/ 104775 w 438520"/>
              <a:gd name="connsiteY48" fmla="*/ 102269 h 981744"/>
              <a:gd name="connsiteX49" fmla="*/ 92075 w 438520"/>
              <a:gd name="connsiteY49" fmla="*/ 86394 h 981744"/>
              <a:gd name="connsiteX50" fmla="*/ 76200 w 438520"/>
              <a:gd name="connsiteY50" fmla="*/ 67344 h 981744"/>
              <a:gd name="connsiteX51" fmla="*/ 57150 w 438520"/>
              <a:gd name="connsiteY51" fmla="*/ 54644 h 981744"/>
              <a:gd name="connsiteX52" fmla="*/ 50800 w 438520"/>
              <a:gd name="connsiteY52" fmla="*/ 45119 h 981744"/>
              <a:gd name="connsiteX53" fmla="*/ 41275 w 438520"/>
              <a:gd name="connsiteY53" fmla="*/ 41944 h 981744"/>
              <a:gd name="connsiteX54" fmla="*/ 38100 w 438520"/>
              <a:gd name="connsiteY54" fmla="*/ 32419 h 981744"/>
              <a:gd name="connsiteX55" fmla="*/ 28575 w 438520"/>
              <a:gd name="connsiteY55" fmla="*/ 26069 h 981744"/>
              <a:gd name="connsiteX56" fmla="*/ 19050 w 438520"/>
              <a:gd name="connsiteY56" fmla="*/ 7019 h 981744"/>
              <a:gd name="connsiteX57" fmla="*/ 6350 w 438520"/>
              <a:gd name="connsiteY57" fmla="*/ 669 h 981744"/>
              <a:gd name="connsiteX58" fmla="*/ 0 w 438520"/>
              <a:gd name="connsiteY58" fmla="*/ 669 h 9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38520" h="981744">
                <a:moveTo>
                  <a:pt x="438150" y="981744"/>
                </a:moveTo>
                <a:cubicBezTo>
                  <a:pt x="437092" y="977511"/>
                  <a:pt x="434975" y="973408"/>
                  <a:pt x="434975" y="969044"/>
                </a:cubicBezTo>
                <a:cubicBezTo>
                  <a:pt x="434975" y="965697"/>
                  <a:pt x="438520" y="962845"/>
                  <a:pt x="438150" y="959519"/>
                </a:cubicBezTo>
                <a:cubicBezTo>
                  <a:pt x="437411" y="952866"/>
                  <a:pt x="433917" y="946819"/>
                  <a:pt x="431800" y="940469"/>
                </a:cubicBezTo>
                <a:lnTo>
                  <a:pt x="428625" y="930944"/>
                </a:lnTo>
                <a:cubicBezTo>
                  <a:pt x="427567" y="927769"/>
                  <a:pt x="426106" y="924701"/>
                  <a:pt x="425450" y="921419"/>
                </a:cubicBezTo>
                <a:cubicBezTo>
                  <a:pt x="424392" y="916127"/>
                  <a:pt x="424508" y="910457"/>
                  <a:pt x="422275" y="905544"/>
                </a:cubicBezTo>
                <a:cubicBezTo>
                  <a:pt x="419268" y="898929"/>
                  <a:pt x="405398" y="880924"/>
                  <a:pt x="400050" y="873794"/>
                </a:cubicBezTo>
                <a:cubicBezTo>
                  <a:pt x="392070" y="849853"/>
                  <a:pt x="403763" y="878435"/>
                  <a:pt x="387350" y="857919"/>
                </a:cubicBezTo>
                <a:cubicBezTo>
                  <a:pt x="385259" y="855306"/>
                  <a:pt x="385672" y="851387"/>
                  <a:pt x="384175" y="848394"/>
                </a:cubicBezTo>
                <a:cubicBezTo>
                  <a:pt x="382468" y="844981"/>
                  <a:pt x="379375" y="842356"/>
                  <a:pt x="377825" y="838869"/>
                </a:cubicBezTo>
                <a:cubicBezTo>
                  <a:pt x="374617" y="831652"/>
                  <a:pt x="366892" y="804220"/>
                  <a:pt x="365125" y="797594"/>
                </a:cubicBezTo>
                <a:cubicBezTo>
                  <a:pt x="362876" y="789161"/>
                  <a:pt x="359857" y="780854"/>
                  <a:pt x="358775" y="772194"/>
                </a:cubicBezTo>
                <a:cubicBezTo>
                  <a:pt x="356658" y="755261"/>
                  <a:pt x="354069" y="738380"/>
                  <a:pt x="352425" y="721394"/>
                </a:cubicBezTo>
                <a:cubicBezTo>
                  <a:pt x="350892" y="705558"/>
                  <a:pt x="351007" y="689582"/>
                  <a:pt x="349250" y="673769"/>
                </a:cubicBezTo>
                <a:cubicBezTo>
                  <a:pt x="348880" y="670443"/>
                  <a:pt x="347735" y="667150"/>
                  <a:pt x="346075" y="664244"/>
                </a:cubicBezTo>
                <a:cubicBezTo>
                  <a:pt x="343450" y="659650"/>
                  <a:pt x="339725" y="655777"/>
                  <a:pt x="336550" y="651544"/>
                </a:cubicBezTo>
                <a:cubicBezTo>
                  <a:pt x="328570" y="627603"/>
                  <a:pt x="340263" y="656185"/>
                  <a:pt x="323850" y="635669"/>
                </a:cubicBezTo>
                <a:cubicBezTo>
                  <a:pt x="321759" y="633056"/>
                  <a:pt x="321556" y="629373"/>
                  <a:pt x="320675" y="626144"/>
                </a:cubicBezTo>
                <a:cubicBezTo>
                  <a:pt x="309932" y="586755"/>
                  <a:pt x="318458" y="613143"/>
                  <a:pt x="311150" y="591219"/>
                </a:cubicBezTo>
                <a:cubicBezTo>
                  <a:pt x="310092" y="582752"/>
                  <a:pt x="310220" y="574051"/>
                  <a:pt x="307975" y="565819"/>
                </a:cubicBezTo>
                <a:cubicBezTo>
                  <a:pt x="306971" y="562138"/>
                  <a:pt x="303332" y="559707"/>
                  <a:pt x="301625" y="556294"/>
                </a:cubicBezTo>
                <a:cubicBezTo>
                  <a:pt x="297787" y="548618"/>
                  <a:pt x="298327" y="542207"/>
                  <a:pt x="295275" y="534069"/>
                </a:cubicBezTo>
                <a:cubicBezTo>
                  <a:pt x="293613" y="529637"/>
                  <a:pt x="290683" y="525763"/>
                  <a:pt x="288925" y="521369"/>
                </a:cubicBezTo>
                <a:cubicBezTo>
                  <a:pt x="286439" y="515154"/>
                  <a:pt x="285568" y="508306"/>
                  <a:pt x="282575" y="502319"/>
                </a:cubicBezTo>
                <a:cubicBezTo>
                  <a:pt x="280458" y="498086"/>
                  <a:pt x="278089" y="493969"/>
                  <a:pt x="276225" y="489619"/>
                </a:cubicBezTo>
                <a:cubicBezTo>
                  <a:pt x="274907" y="486543"/>
                  <a:pt x="273969" y="483312"/>
                  <a:pt x="273050" y="480094"/>
                </a:cubicBezTo>
                <a:cubicBezTo>
                  <a:pt x="271851" y="475898"/>
                  <a:pt x="271594" y="471405"/>
                  <a:pt x="269875" y="467394"/>
                </a:cubicBezTo>
                <a:cubicBezTo>
                  <a:pt x="268372" y="463887"/>
                  <a:pt x="265642" y="461044"/>
                  <a:pt x="263525" y="457869"/>
                </a:cubicBezTo>
                <a:cubicBezTo>
                  <a:pt x="262467" y="448344"/>
                  <a:pt x="261807" y="438766"/>
                  <a:pt x="260350" y="429294"/>
                </a:cubicBezTo>
                <a:cubicBezTo>
                  <a:pt x="259686" y="424981"/>
                  <a:pt x="257839" y="420907"/>
                  <a:pt x="257175" y="416594"/>
                </a:cubicBezTo>
                <a:cubicBezTo>
                  <a:pt x="255718" y="407122"/>
                  <a:pt x="256155" y="397357"/>
                  <a:pt x="254000" y="388019"/>
                </a:cubicBezTo>
                <a:cubicBezTo>
                  <a:pt x="252936" y="383407"/>
                  <a:pt x="249312" y="379751"/>
                  <a:pt x="247650" y="375319"/>
                </a:cubicBezTo>
                <a:cubicBezTo>
                  <a:pt x="246118" y="371233"/>
                  <a:pt x="245422" y="366879"/>
                  <a:pt x="244475" y="362619"/>
                </a:cubicBezTo>
                <a:cubicBezTo>
                  <a:pt x="243304" y="357351"/>
                  <a:pt x="243195" y="351797"/>
                  <a:pt x="241300" y="346744"/>
                </a:cubicBezTo>
                <a:cubicBezTo>
                  <a:pt x="239960" y="343171"/>
                  <a:pt x="236657" y="340632"/>
                  <a:pt x="234950" y="337219"/>
                </a:cubicBezTo>
                <a:cubicBezTo>
                  <a:pt x="221805" y="310929"/>
                  <a:pt x="243623" y="345466"/>
                  <a:pt x="225425" y="318169"/>
                </a:cubicBezTo>
                <a:cubicBezTo>
                  <a:pt x="216310" y="281708"/>
                  <a:pt x="229056" y="326641"/>
                  <a:pt x="215900" y="295944"/>
                </a:cubicBezTo>
                <a:cubicBezTo>
                  <a:pt x="214181" y="291933"/>
                  <a:pt x="213581" y="287523"/>
                  <a:pt x="212725" y="283244"/>
                </a:cubicBezTo>
                <a:cubicBezTo>
                  <a:pt x="210109" y="270162"/>
                  <a:pt x="211009" y="265482"/>
                  <a:pt x="206375" y="254669"/>
                </a:cubicBezTo>
                <a:cubicBezTo>
                  <a:pt x="204511" y="250319"/>
                  <a:pt x="203372" y="245316"/>
                  <a:pt x="200025" y="241969"/>
                </a:cubicBezTo>
                <a:cubicBezTo>
                  <a:pt x="197658" y="239602"/>
                  <a:pt x="193675" y="239852"/>
                  <a:pt x="190500" y="238794"/>
                </a:cubicBezTo>
                <a:cubicBezTo>
                  <a:pt x="187872" y="228281"/>
                  <a:pt x="185888" y="215132"/>
                  <a:pt x="177800" y="207044"/>
                </a:cubicBezTo>
                <a:cubicBezTo>
                  <a:pt x="175102" y="204346"/>
                  <a:pt x="171450" y="202811"/>
                  <a:pt x="168275" y="200694"/>
                </a:cubicBezTo>
                <a:cubicBezTo>
                  <a:pt x="164042" y="194344"/>
                  <a:pt x="157988" y="188884"/>
                  <a:pt x="155575" y="181644"/>
                </a:cubicBezTo>
                <a:cubicBezTo>
                  <a:pt x="154517" y="178469"/>
                  <a:pt x="154025" y="175045"/>
                  <a:pt x="152400" y="172119"/>
                </a:cubicBezTo>
                <a:cubicBezTo>
                  <a:pt x="142906" y="155029"/>
                  <a:pt x="141745" y="155114"/>
                  <a:pt x="130175" y="143544"/>
                </a:cubicBezTo>
                <a:cubicBezTo>
                  <a:pt x="127774" y="133941"/>
                  <a:pt x="122292" y="108108"/>
                  <a:pt x="114300" y="105444"/>
                </a:cubicBezTo>
                <a:lnTo>
                  <a:pt x="104775" y="102269"/>
                </a:lnTo>
                <a:cubicBezTo>
                  <a:pt x="98594" y="83726"/>
                  <a:pt x="106436" y="100755"/>
                  <a:pt x="92075" y="86394"/>
                </a:cubicBezTo>
                <a:cubicBezTo>
                  <a:pt x="73731" y="68050"/>
                  <a:pt x="99606" y="85549"/>
                  <a:pt x="76200" y="67344"/>
                </a:cubicBezTo>
                <a:cubicBezTo>
                  <a:pt x="70176" y="62659"/>
                  <a:pt x="57150" y="54644"/>
                  <a:pt x="57150" y="54644"/>
                </a:cubicBezTo>
                <a:cubicBezTo>
                  <a:pt x="55033" y="51469"/>
                  <a:pt x="53780" y="47503"/>
                  <a:pt x="50800" y="45119"/>
                </a:cubicBezTo>
                <a:cubicBezTo>
                  <a:pt x="48187" y="43028"/>
                  <a:pt x="43642" y="44311"/>
                  <a:pt x="41275" y="41944"/>
                </a:cubicBezTo>
                <a:cubicBezTo>
                  <a:pt x="38908" y="39577"/>
                  <a:pt x="40191" y="35032"/>
                  <a:pt x="38100" y="32419"/>
                </a:cubicBezTo>
                <a:cubicBezTo>
                  <a:pt x="35716" y="29439"/>
                  <a:pt x="31750" y="28186"/>
                  <a:pt x="28575" y="26069"/>
                </a:cubicBezTo>
                <a:cubicBezTo>
                  <a:pt x="26408" y="19568"/>
                  <a:pt x="24731" y="11753"/>
                  <a:pt x="19050" y="7019"/>
                </a:cubicBezTo>
                <a:cubicBezTo>
                  <a:pt x="15414" y="3989"/>
                  <a:pt x="10840" y="2166"/>
                  <a:pt x="6350" y="669"/>
                </a:cubicBezTo>
                <a:cubicBezTo>
                  <a:pt x="4342" y="0"/>
                  <a:pt x="2117" y="669"/>
                  <a:pt x="0" y="669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Freeform 55"/>
          <p:cNvSpPr/>
          <p:nvPr/>
        </p:nvSpPr>
        <p:spPr bwMode="auto">
          <a:xfrm>
            <a:off x="6132566" y="2937644"/>
            <a:ext cx="581606" cy="1758950"/>
          </a:xfrm>
          <a:custGeom>
            <a:avLst/>
            <a:gdLst>
              <a:gd name="connsiteX0" fmla="*/ 23759 w 581606"/>
              <a:gd name="connsiteY0" fmla="*/ 1758950 h 1758950"/>
              <a:gd name="connsiteX1" fmla="*/ 26934 w 581606"/>
              <a:gd name="connsiteY1" fmla="*/ 1724025 h 1758950"/>
              <a:gd name="connsiteX2" fmla="*/ 33284 w 581606"/>
              <a:gd name="connsiteY2" fmla="*/ 1711325 h 1758950"/>
              <a:gd name="connsiteX3" fmla="*/ 42809 w 581606"/>
              <a:gd name="connsiteY3" fmla="*/ 1708150 h 1758950"/>
              <a:gd name="connsiteX4" fmla="*/ 42809 w 581606"/>
              <a:gd name="connsiteY4" fmla="*/ 1673225 h 1758950"/>
              <a:gd name="connsiteX5" fmla="*/ 33284 w 581606"/>
              <a:gd name="connsiteY5" fmla="*/ 1670050 h 1758950"/>
              <a:gd name="connsiteX6" fmla="*/ 20584 w 581606"/>
              <a:gd name="connsiteY6" fmla="*/ 1654175 h 1758950"/>
              <a:gd name="connsiteX7" fmla="*/ 7884 w 581606"/>
              <a:gd name="connsiteY7" fmla="*/ 1641475 h 1758950"/>
              <a:gd name="connsiteX8" fmla="*/ 1534 w 581606"/>
              <a:gd name="connsiteY8" fmla="*/ 1631950 h 1758950"/>
              <a:gd name="connsiteX9" fmla="*/ 14234 w 581606"/>
              <a:gd name="connsiteY9" fmla="*/ 1616075 h 1758950"/>
              <a:gd name="connsiteX10" fmla="*/ 17409 w 581606"/>
              <a:gd name="connsiteY10" fmla="*/ 1597025 h 1758950"/>
              <a:gd name="connsiteX11" fmla="*/ 49159 w 581606"/>
              <a:gd name="connsiteY11" fmla="*/ 1581150 h 1758950"/>
              <a:gd name="connsiteX12" fmla="*/ 61859 w 581606"/>
              <a:gd name="connsiteY12" fmla="*/ 1574800 h 1758950"/>
              <a:gd name="connsiteX13" fmla="*/ 55509 w 581606"/>
              <a:gd name="connsiteY13" fmla="*/ 1539875 h 1758950"/>
              <a:gd name="connsiteX14" fmla="*/ 52334 w 581606"/>
              <a:gd name="connsiteY14" fmla="*/ 1527175 h 1758950"/>
              <a:gd name="connsiteX15" fmla="*/ 42809 w 581606"/>
              <a:gd name="connsiteY15" fmla="*/ 1520825 h 1758950"/>
              <a:gd name="connsiteX16" fmla="*/ 30109 w 581606"/>
              <a:gd name="connsiteY16" fmla="*/ 1508125 h 1758950"/>
              <a:gd name="connsiteX17" fmla="*/ 26934 w 581606"/>
              <a:gd name="connsiteY17" fmla="*/ 1498600 h 1758950"/>
              <a:gd name="connsiteX18" fmla="*/ 36459 w 581606"/>
              <a:gd name="connsiteY18" fmla="*/ 1492250 h 1758950"/>
              <a:gd name="connsiteX19" fmla="*/ 45984 w 581606"/>
              <a:gd name="connsiteY19" fmla="*/ 1489075 h 1758950"/>
              <a:gd name="connsiteX20" fmla="*/ 49159 w 581606"/>
              <a:gd name="connsiteY20" fmla="*/ 1479550 h 1758950"/>
              <a:gd name="connsiteX21" fmla="*/ 65034 w 581606"/>
              <a:gd name="connsiteY21" fmla="*/ 1460500 h 1758950"/>
              <a:gd name="connsiteX22" fmla="*/ 71384 w 581606"/>
              <a:gd name="connsiteY22" fmla="*/ 1450975 h 1758950"/>
              <a:gd name="connsiteX23" fmla="*/ 61859 w 581606"/>
              <a:gd name="connsiteY23" fmla="*/ 1428750 h 1758950"/>
              <a:gd name="connsiteX24" fmla="*/ 55509 w 581606"/>
              <a:gd name="connsiteY24" fmla="*/ 1400175 h 1758950"/>
              <a:gd name="connsiteX25" fmla="*/ 84084 w 581606"/>
              <a:gd name="connsiteY25" fmla="*/ 1374775 h 1758950"/>
              <a:gd name="connsiteX26" fmla="*/ 84084 w 581606"/>
              <a:gd name="connsiteY26" fmla="*/ 1374775 h 1758950"/>
              <a:gd name="connsiteX27" fmla="*/ 96784 w 581606"/>
              <a:gd name="connsiteY27" fmla="*/ 1365250 h 1758950"/>
              <a:gd name="connsiteX28" fmla="*/ 99959 w 581606"/>
              <a:gd name="connsiteY28" fmla="*/ 1327150 h 1758950"/>
              <a:gd name="connsiteX29" fmla="*/ 90434 w 581606"/>
              <a:gd name="connsiteY29" fmla="*/ 1320800 h 1758950"/>
              <a:gd name="connsiteX30" fmla="*/ 77734 w 581606"/>
              <a:gd name="connsiteY30" fmla="*/ 1317625 h 1758950"/>
              <a:gd name="connsiteX31" fmla="*/ 80909 w 581606"/>
              <a:gd name="connsiteY31" fmla="*/ 1282700 h 1758950"/>
              <a:gd name="connsiteX32" fmla="*/ 93609 w 581606"/>
              <a:gd name="connsiteY32" fmla="*/ 1266825 h 1758950"/>
              <a:gd name="connsiteX33" fmla="*/ 112659 w 581606"/>
              <a:gd name="connsiteY33" fmla="*/ 1260475 h 1758950"/>
              <a:gd name="connsiteX34" fmla="*/ 138059 w 581606"/>
              <a:gd name="connsiteY34" fmla="*/ 1247775 h 1758950"/>
              <a:gd name="connsiteX35" fmla="*/ 141234 w 581606"/>
              <a:gd name="connsiteY35" fmla="*/ 1200150 h 1758950"/>
              <a:gd name="connsiteX36" fmla="*/ 128534 w 581606"/>
              <a:gd name="connsiteY36" fmla="*/ 1196975 h 1758950"/>
              <a:gd name="connsiteX37" fmla="*/ 119009 w 581606"/>
              <a:gd name="connsiteY37" fmla="*/ 1190625 h 1758950"/>
              <a:gd name="connsiteX38" fmla="*/ 122184 w 581606"/>
              <a:gd name="connsiteY38" fmla="*/ 1146175 h 1758950"/>
              <a:gd name="connsiteX39" fmla="*/ 144409 w 581606"/>
              <a:gd name="connsiteY39" fmla="*/ 1136650 h 1758950"/>
              <a:gd name="connsiteX40" fmla="*/ 163459 w 581606"/>
              <a:gd name="connsiteY40" fmla="*/ 1123950 h 1758950"/>
              <a:gd name="connsiteX41" fmla="*/ 182509 w 581606"/>
              <a:gd name="connsiteY41" fmla="*/ 1108075 h 1758950"/>
              <a:gd name="connsiteX42" fmla="*/ 179334 w 581606"/>
              <a:gd name="connsiteY42" fmla="*/ 1069975 h 1758950"/>
              <a:gd name="connsiteX43" fmla="*/ 176159 w 581606"/>
              <a:gd name="connsiteY43" fmla="*/ 1060450 h 1758950"/>
              <a:gd name="connsiteX44" fmla="*/ 166634 w 581606"/>
              <a:gd name="connsiteY44" fmla="*/ 1054100 h 1758950"/>
              <a:gd name="connsiteX45" fmla="*/ 176159 w 581606"/>
              <a:gd name="connsiteY45" fmla="*/ 1035050 h 1758950"/>
              <a:gd name="connsiteX46" fmla="*/ 185684 w 581606"/>
              <a:gd name="connsiteY46" fmla="*/ 1031875 h 1758950"/>
              <a:gd name="connsiteX47" fmla="*/ 201559 w 581606"/>
              <a:gd name="connsiteY47" fmla="*/ 1000125 h 1758950"/>
              <a:gd name="connsiteX48" fmla="*/ 211084 w 581606"/>
              <a:gd name="connsiteY48" fmla="*/ 996950 h 1758950"/>
              <a:gd name="connsiteX49" fmla="*/ 214259 w 581606"/>
              <a:gd name="connsiteY49" fmla="*/ 987425 h 1758950"/>
              <a:gd name="connsiteX50" fmla="*/ 195209 w 581606"/>
              <a:gd name="connsiteY50" fmla="*/ 974725 h 1758950"/>
              <a:gd name="connsiteX51" fmla="*/ 195209 w 581606"/>
              <a:gd name="connsiteY51" fmla="*/ 933450 h 1758950"/>
              <a:gd name="connsiteX52" fmla="*/ 204734 w 581606"/>
              <a:gd name="connsiteY52" fmla="*/ 930275 h 1758950"/>
              <a:gd name="connsiteX53" fmla="*/ 214259 w 581606"/>
              <a:gd name="connsiteY53" fmla="*/ 920750 h 1758950"/>
              <a:gd name="connsiteX54" fmla="*/ 220609 w 581606"/>
              <a:gd name="connsiteY54" fmla="*/ 911225 h 1758950"/>
              <a:gd name="connsiteX55" fmla="*/ 239659 w 581606"/>
              <a:gd name="connsiteY55" fmla="*/ 904875 h 1758950"/>
              <a:gd name="connsiteX56" fmla="*/ 242834 w 581606"/>
              <a:gd name="connsiteY56" fmla="*/ 895350 h 1758950"/>
              <a:gd name="connsiteX57" fmla="*/ 230134 w 581606"/>
              <a:gd name="connsiteY57" fmla="*/ 860425 h 1758950"/>
              <a:gd name="connsiteX58" fmla="*/ 220609 w 581606"/>
              <a:gd name="connsiteY58" fmla="*/ 854075 h 1758950"/>
              <a:gd name="connsiteX59" fmla="*/ 217434 w 581606"/>
              <a:gd name="connsiteY59" fmla="*/ 838200 h 1758950"/>
              <a:gd name="connsiteX60" fmla="*/ 223784 w 581606"/>
              <a:gd name="connsiteY60" fmla="*/ 812800 h 1758950"/>
              <a:gd name="connsiteX61" fmla="*/ 230134 w 581606"/>
              <a:gd name="connsiteY61" fmla="*/ 793750 h 1758950"/>
              <a:gd name="connsiteX62" fmla="*/ 258709 w 581606"/>
              <a:gd name="connsiteY62" fmla="*/ 768350 h 1758950"/>
              <a:gd name="connsiteX63" fmla="*/ 242834 w 581606"/>
              <a:gd name="connsiteY63" fmla="*/ 736600 h 1758950"/>
              <a:gd name="connsiteX64" fmla="*/ 226959 w 581606"/>
              <a:gd name="connsiteY64" fmla="*/ 723900 h 1758950"/>
              <a:gd name="connsiteX65" fmla="*/ 236484 w 581606"/>
              <a:gd name="connsiteY65" fmla="*/ 692150 h 1758950"/>
              <a:gd name="connsiteX66" fmla="*/ 246009 w 581606"/>
              <a:gd name="connsiteY66" fmla="*/ 688975 h 1758950"/>
              <a:gd name="connsiteX67" fmla="*/ 249184 w 581606"/>
              <a:gd name="connsiteY67" fmla="*/ 679450 h 1758950"/>
              <a:gd name="connsiteX68" fmla="*/ 258709 w 581606"/>
              <a:gd name="connsiteY68" fmla="*/ 676275 h 1758950"/>
              <a:gd name="connsiteX69" fmla="*/ 271409 w 581606"/>
              <a:gd name="connsiteY69" fmla="*/ 669925 h 1758950"/>
              <a:gd name="connsiteX70" fmla="*/ 290459 w 581606"/>
              <a:gd name="connsiteY70" fmla="*/ 660400 h 1758950"/>
              <a:gd name="connsiteX71" fmla="*/ 284109 w 581606"/>
              <a:gd name="connsiteY71" fmla="*/ 644525 h 1758950"/>
              <a:gd name="connsiteX72" fmla="*/ 277759 w 581606"/>
              <a:gd name="connsiteY72" fmla="*/ 625475 h 1758950"/>
              <a:gd name="connsiteX73" fmla="*/ 271409 w 581606"/>
              <a:gd name="connsiteY73" fmla="*/ 615950 h 1758950"/>
              <a:gd name="connsiteX74" fmla="*/ 265059 w 581606"/>
              <a:gd name="connsiteY74" fmla="*/ 581025 h 1758950"/>
              <a:gd name="connsiteX75" fmla="*/ 258709 w 581606"/>
              <a:gd name="connsiteY75" fmla="*/ 571500 h 1758950"/>
              <a:gd name="connsiteX76" fmla="*/ 265059 w 581606"/>
              <a:gd name="connsiteY76" fmla="*/ 561975 h 1758950"/>
              <a:gd name="connsiteX77" fmla="*/ 274584 w 581606"/>
              <a:gd name="connsiteY77" fmla="*/ 558800 h 1758950"/>
              <a:gd name="connsiteX78" fmla="*/ 284109 w 581606"/>
              <a:gd name="connsiteY78" fmla="*/ 552450 h 1758950"/>
              <a:gd name="connsiteX79" fmla="*/ 322209 w 581606"/>
              <a:gd name="connsiteY79" fmla="*/ 546100 h 1758950"/>
              <a:gd name="connsiteX80" fmla="*/ 350784 w 581606"/>
              <a:gd name="connsiteY80" fmla="*/ 536575 h 1758950"/>
              <a:gd name="connsiteX81" fmla="*/ 347609 w 581606"/>
              <a:gd name="connsiteY81" fmla="*/ 498475 h 1758950"/>
              <a:gd name="connsiteX82" fmla="*/ 344434 w 581606"/>
              <a:gd name="connsiteY82" fmla="*/ 488950 h 1758950"/>
              <a:gd name="connsiteX83" fmla="*/ 334909 w 581606"/>
              <a:gd name="connsiteY83" fmla="*/ 463550 h 1758950"/>
              <a:gd name="connsiteX84" fmla="*/ 338084 w 581606"/>
              <a:gd name="connsiteY84" fmla="*/ 450850 h 1758950"/>
              <a:gd name="connsiteX85" fmla="*/ 357134 w 581606"/>
              <a:gd name="connsiteY85" fmla="*/ 447675 h 1758950"/>
              <a:gd name="connsiteX86" fmla="*/ 376184 w 581606"/>
              <a:gd name="connsiteY86" fmla="*/ 441325 h 1758950"/>
              <a:gd name="connsiteX87" fmla="*/ 385709 w 581606"/>
              <a:gd name="connsiteY87" fmla="*/ 434975 h 1758950"/>
              <a:gd name="connsiteX88" fmla="*/ 401584 w 581606"/>
              <a:gd name="connsiteY88" fmla="*/ 431800 h 1758950"/>
              <a:gd name="connsiteX89" fmla="*/ 411109 w 581606"/>
              <a:gd name="connsiteY89" fmla="*/ 428625 h 1758950"/>
              <a:gd name="connsiteX90" fmla="*/ 407934 w 581606"/>
              <a:gd name="connsiteY90" fmla="*/ 419100 h 1758950"/>
              <a:gd name="connsiteX91" fmla="*/ 401584 w 581606"/>
              <a:gd name="connsiteY91" fmla="*/ 371475 h 1758950"/>
              <a:gd name="connsiteX92" fmla="*/ 388884 w 581606"/>
              <a:gd name="connsiteY92" fmla="*/ 352425 h 1758950"/>
              <a:gd name="connsiteX93" fmla="*/ 382534 w 581606"/>
              <a:gd name="connsiteY93" fmla="*/ 342900 h 1758950"/>
              <a:gd name="connsiteX94" fmla="*/ 388884 w 581606"/>
              <a:gd name="connsiteY94" fmla="*/ 317500 h 1758950"/>
              <a:gd name="connsiteX95" fmla="*/ 392059 w 581606"/>
              <a:gd name="connsiteY95" fmla="*/ 307975 h 1758950"/>
              <a:gd name="connsiteX96" fmla="*/ 411109 w 581606"/>
              <a:gd name="connsiteY96" fmla="*/ 298450 h 1758950"/>
              <a:gd name="connsiteX97" fmla="*/ 430159 w 581606"/>
              <a:gd name="connsiteY97" fmla="*/ 295275 h 1758950"/>
              <a:gd name="connsiteX98" fmla="*/ 442859 w 581606"/>
              <a:gd name="connsiteY98" fmla="*/ 288925 h 1758950"/>
              <a:gd name="connsiteX99" fmla="*/ 442859 w 581606"/>
              <a:gd name="connsiteY99" fmla="*/ 257175 h 1758950"/>
              <a:gd name="connsiteX100" fmla="*/ 433334 w 581606"/>
              <a:gd name="connsiteY100" fmla="*/ 254000 h 1758950"/>
              <a:gd name="connsiteX101" fmla="*/ 420634 w 581606"/>
              <a:gd name="connsiteY101" fmla="*/ 215900 h 1758950"/>
              <a:gd name="connsiteX102" fmla="*/ 442859 w 581606"/>
              <a:gd name="connsiteY102" fmla="*/ 203200 h 1758950"/>
              <a:gd name="connsiteX103" fmla="*/ 465084 w 581606"/>
              <a:gd name="connsiteY103" fmla="*/ 196850 h 1758950"/>
              <a:gd name="connsiteX104" fmla="*/ 474609 w 581606"/>
              <a:gd name="connsiteY104" fmla="*/ 190500 h 1758950"/>
              <a:gd name="connsiteX105" fmla="*/ 474609 w 581606"/>
              <a:gd name="connsiteY105" fmla="*/ 168275 h 1758950"/>
              <a:gd name="connsiteX106" fmla="*/ 468259 w 581606"/>
              <a:gd name="connsiteY106" fmla="*/ 158750 h 1758950"/>
              <a:gd name="connsiteX107" fmla="*/ 461909 w 581606"/>
              <a:gd name="connsiteY107" fmla="*/ 139700 h 1758950"/>
              <a:gd name="connsiteX108" fmla="*/ 468259 w 581606"/>
              <a:gd name="connsiteY108" fmla="*/ 130175 h 1758950"/>
              <a:gd name="connsiteX109" fmla="*/ 474609 w 581606"/>
              <a:gd name="connsiteY109" fmla="*/ 111125 h 1758950"/>
              <a:gd name="connsiteX110" fmla="*/ 493659 w 581606"/>
              <a:gd name="connsiteY110" fmla="*/ 104775 h 1758950"/>
              <a:gd name="connsiteX111" fmla="*/ 503184 w 581606"/>
              <a:gd name="connsiteY111" fmla="*/ 101600 h 1758950"/>
              <a:gd name="connsiteX112" fmla="*/ 525409 w 581606"/>
              <a:gd name="connsiteY112" fmla="*/ 98425 h 1758950"/>
              <a:gd name="connsiteX113" fmla="*/ 531759 w 581606"/>
              <a:gd name="connsiteY113" fmla="*/ 60325 h 1758950"/>
              <a:gd name="connsiteX114" fmla="*/ 541284 w 581606"/>
              <a:gd name="connsiteY114" fmla="*/ 38100 h 1758950"/>
              <a:gd name="connsiteX115" fmla="*/ 573034 w 581606"/>
              <a:gd name="connsiteY115" fmla="*/ 25400 h 1758950"/>
              <a:gd name="connsiteX116" fmla="*/ 579384 w 581606"/>
              <a:gd name="connsiteY116" fmla="*/ 15875 h 1758950"/>
              <a:gd name="connsiteX117" fmla="*/ 563509 w 581606"/>
              <a:gd name="connsiteY117" fmla="*/ 3175 h 1758950"/>
              <a:gd name="connsiteX118" fmla="*/ 563509 w 581606"/>
              <a:gd name="connsiteY118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81606" h="1758950">
                <a:moveTo>
                  <a:pt x="23759" y="1758950"/>
                </a:moveTo>
                <a:cubicBezTo>
                  <a:pt x="19704" y="1738677"/>
                  <a:pt x="18340" y="1745509"/>
                  <a:pt x="26934" y="1724025"/>
                </a:cubicBezTo>
                <a:cubicBezTo>
                  <a:pt x="28692" y="1719631"/>
                  <a:pt x="29937" y="1714672"/>
                  <a:pt x="33284" y="1711325"/>
                </a:cubicBezTo>
                <a:cubicBezTo>
                  <a:pt x="35651" y="1708958"/>
                  <a:pt x="39634" y="1709208"/>
                  <a:pt x="42809" y="1708150"/>
                </a:cubicBezTo>
                <a:cubicBezTo>
                  <a:pt x="47140" y="1695157"/>
                  <a:pt x="50331" y="1690150"/>
                  <a:pt x="42809" y="1673225"/>
                </a:cubicBezTo>
                <a:cubicBezTo>
                  <a:pt x="41450" y="1670167"/>
                  <a:pt x="36459" y="1671108"/>
                  <a:pt x="33284" y="1670050"/>
                </a:cubicBezTo>
                <a:cubicBezTo>
                  <a:pt x="25304" y="1646109"/>
                  <a:pt x="36997" y="1674691"/>
                  <a:pt x="20584" y="1654175"/>
                </a:cubicBezTo>
                <a:cubicBezTo>
                  <a:pt x="8269" y="1638781"/>
                  <a:pt x="28666" y="1648402"/>
                  <a:pt x="7884" y="1641475"/>
                </a:cubicBezTo>
                <a:cubicBezTo>
                  <a:pt x="5767" y="1638300"/>
                  <a:pt x="2161" y="1635714"/>
                  <a:pt x="1534" y="1631950"/>
                </a:cubicBezTo>
                <a:cubicBezTo>
                  <a:pt x="0" y="1622748"/>
                  <a:pt x="8669" y="1619785"/>
                  <a:pt x="14234" y="1616075"/>
                </a:cubicBezTo>
                <a:cubicBezTo>
                  <a:pt x="15292" y="1609725"/>
                  <a:pt x="13717" y="1602299"/>
                  <a:pt x="17409" y="1597025"/>
                </a:cubicBezTo>
                <a:cubicBezTo>
                  <a:pt x="27859" y="1582096"/>
                  <a:pt x="36048" y="1586067"/>
                  <a:pt x="49159" y="1581150"/>
                </a:cubicBezTo>
                <a:cubicBezTo>
                  <a:pt x="53591" y="1579488"/>
                  <a:pt x="57626" y="1576917"/>
                  <a:pt x="61859" y="1574800"/>
                </a:cubicBezTo>
                <a:cubicBezTo>
                  <a:pt x="59561" y="1561014"/>
                  <a:pt x="58467" y="1553188"/>
                  <a:pt x="55509" y="1539875"/>
                </a:cubicBezTo>
                <a:cubicBezTo>
                  <a:pt x="54562" y="1535615"/>
                  <a:pt x="54755" y="1530806"/>
                  <a:pt x="52334" y="1527175"/>
                </a:cubicBezTo>
                <a:cubicBezTo>
                  <a:pt x="50217" y="1524000"/>
                  <a:pt x="45984" y="1522942"/>
                  <a:pt x="42809" y="1520825"/>
                </a:cubicBezTo>
                <a:cubicBezTo>
                  <a:pt x="34342" y="1495425"/>
                  <a:pt x="47042" y="1525058"/>
                  <a:pt x="30109" y="1508125"/>
                </a:cubicBezTo>
                <a:cubicBezTo>
                  <a:pt x="27742" y="1505758"/>
                  <a:pt x="27992" y="1501775"/>
                  <a:pt x="26934" y="1498600"/>
                </a:cubicBezTo>
                <a:cubicBezTo>
                  <a:pt x="30109" y="1496483"/>
                  <a:pt x="33046" y="1493957"/>
                  <a:pt x="36459" y="1492250"/>
                </a:cubicBezTo>
                <a:cubicBezTo>
                  <a:pt x="39452" y="1490753"/>
                  <a:pt x="43617" y="1491442"/>
                  <a:pt x="45984" y="1489075"/>
                </a:cubicBezTo>
                <a:cubicBezTo>
                  <a:pt x="48351" y="1486708"/>
                  <a:pt x="47841" y="1482626"/>
                  <a:pt x="49159" y="1479550"/>
                </a:cubicBezTo>
                <a:cubicBezTo>
                  <a:pt x="55604" y="1464511"/>
                  <a:pt x="52870" y="1468609"/>
                  <a:pt x="65034" y="1460500"/>
                </a:cubicBezTo>
                <a:cubicBezTo>
                  <a:pt x="67151" y="1457325"/>
                  <a:pt x="70844" y="1454753"/>
                  <a:pt x="71384" y="1450975"/>
                </a:cubicBezTo>
                <a:cubicBezTo>
                  <a:pt x="72852" y="1440696"/>
                  <a:pt x="65760" y="1436551"/>
                  <a:pt x="61859" y="1428750"/>
                </a:cubicBezTo>
                <a:cubicBezTo>
                  <a:pt x="57951" y="1420934"/>
                  <a:pt x="56728" y="1407492"/>
                  <a:pt x="55509" y="1400175"/>
                </a:cubicBezTo>
                <a:cubicBezTo>
                  <a:pt x="72506" y="1388844"/>
                  <a:pt x="62336" y="1396523"/>
                  <a:pt x="84084" y="1374775"/>
                </a:cubicBezTo>
                <a:lnTo>
                  <a:pt x="84084" y="1374775"/>
                </a:lnTo>
                <a:lnTo>
                  <a:pt x="96784" y="1365250"/>
                </a:lnTo>
                <a:cubicBezTo>
                  <a:pt x="101613" y="1350762"/>
                  <a:pt x="107655" y="1342541"/>
                  <a:pt x="99959" y="1327150"/>
                </a:cubicBezTo>
                <a:cubicBezTo>
                  <a:pt x="98252" y="1323737"/>
                  <a:pt x="93941" y="1322303"/>
                  <a:pt x="90434" y="1320800"/>
                </a:cubicBezTo>
                <a:cubicBezTo>
                  <a:pt x="86423" y="1319081"/>
                  <a:pt x="81967" y="1318683"/>
                  <a:pt x="77734" y="1317625"/>
                </a:cubicBezTo>
                <a:cubicBezTo>
                  <a:pt x="71937" y="1300233"/>
                  <a:pt x="73389" y="1310273"/>
                  <a:pt x="80909" y="1282700"/>
                </a:cubicBezTo>
                <a:cubicBezTo>
                  <a:pt x="83640" y="1272688"/>
                  <a:pt x="83182" y="1271459"/>
                  <a:pt x="93609" y="1266825"/>
                </a:cubicBezTo>
                <a:cubicBezTo>
                  <a:pt x="99726" y="1264107"/>
                  <a:pt x="106672" y="1263468"/>
                  <a:pt x="112659" y="1260475"/>
                </a:cubicBezTo>
                <a:lnTo>
                  <a:pt x="138059" y="1247775"/>
                </a:lnTo>
                <a:cubicBezTo>
                  <a:pt x="142068" y="1241761"/>
                  <a:pt x="171933" y="1207825"/>
                  <a:pt x="141234" y="1200150"/>
                </a:cubicBezTo>
                <a:lnTo>
                  <a:pt x="128534" y="1196975"/>
                </a:lnTo>
                <a:cubicBezTo>
                  <a:pt x="125359" y="1194858"/>
                  <a:pt x="121126" y="1193800"/>
                  <a:pt x="119009" y="1190625"/>
                </a:cubicBezTo>
                <a:cubicBezTo>
                  <a:pt x="111576" y="1179475"/>
                  <a:pt x="119036" y="1152471"/>
                  <a:pt x="122184" y="1146175"/>
                </a:cubicBezTo>
                <a:cubicBezTo>
                  <a:pt x="124630" y="1141284"/>
                  <a:pt x="139761" y="1139232"/>
                  <a:pt x="144409" y="1136650"/>
                </a:cubicBezTo>
                <a:cubicBezTo>
                  <a:pt x="151080" y="1132944"/>
                  <a:pt x="158880" y="1130055"/>
                  <a:pt x="163459" y="1123950"/>
                </a:cubicBezTo>
                <a:cubicBezTo>
                  <a:pt x="174992" y="1108573"/>
                  <a:pt x="167964" y="1112923"/>
                  <a:pt x="182509" y="1108075"/>
                </a:cubicBezTo>
                <a:cubicBezTo>
                  <a:pt x="181451" y="1095375"/>
                  <a:pt x="181018" y="1082607"/>
                  <a:pt x="179334" y="1069975"/>
                </a:cubicBezTo>
                <a:cubicBezTo>
                  <a:pt x="178892" y="1066658"/>
                  <a:pt x="178250" y="1063063"/>
                  <a:pt x="176159" y="1060450"/>
                </a:cubicBezTo>
                <a:cubicBezTo>
                  <a:pt x="173775" y="1057470"/>
                  <a:pt x="169809" y="1056217"/>
                  <a:pt x="166634" y="1054100"/>
                </a:cubicBezTo>
                <a:cubicBezTo>
                  <a:pt x="168726" y="1047825"/>
                  <a:pt x="170564" y="1039526"/>
                  <a:pt x="176159" y="1035050"/>
                </a:cubicBezTo>
                <a:cubicBezTo>
                  <a:pt x="178772" y="1032959"/>
                  <a:pt x="182509" y="1032933"/>
                  <a:pt x="185684" y="1031875"/>
                </a:cubicBezTo>
                <a:cubicBezTo>
                  <a:pt x="187959" y="1022774"/>
                  <a:pt x="191250" y="1003561"/>
                  <a:pt x="201559" y="1000125"/>
                </a:cubicBezTo>
                <a:lnTo>
                  <a:pt x="211084" y="996950"/>
                </a:lnTo>
                <a:cubicBezTo>
                  <a:pt x="212142" y="993775"/>
                  <a:pt x="215317" y="990600"/>
                  <a:pt x="214259" y="987425"/>
                </a:cubicBezTo>
                <a:cubicBezTo>
                  <a:pt x="211286" y="978506"/>
                  <a:pt x="202346" y="977104"/>
                  <a:pt x="195209" y="974725"/>
                </a:cubicBezTo>
                <a:cubicBezTo>
                  <a:pt x="191375" y="959388"/>
                  <a:pt x="187895" y="951734"/>
                  <a:pt x="195209" y="933450"/>
                </a:cubicBezTo>
                <a:cubicBezTo>
                  <a:pt x="196452" y="930343"/>
                  <a:pt x="201559" y="931333"/>
                  <a:pt x="204734" y="930275"/>
                </a:cubicBezTo>
                <a:cubicBezTo>
                  <a:pt x="207909" y="927100"/>
                  <a:pt x="211384" y="924199"/>
                  <a:pt x="214259" y="920750"/>
                </a:cubicBezTo>
                <a:cubicBezTo>
                  <a:pt x="216702" y="917819"/>
                  <a:pt x="217373" y="913247"/>
                  <a:pt x="220609" y="911225"/>
                </a:cubicBezTo>
                <a:cubicBezTo>
                  <a:pt x="226285" y="907677"/>
                  <a:pt x="239659" y="904875"/>
                  <a:pt x="239659" y="904875"/>
                </a:cubicBezTo>
                <a:cubicBezTo>
                  <a:pt x="240717" y="901700"/>
                  <a:pt x="243137" y="898683"/>
                  <a:pt x="242834" y="895350"/>
                </a:cubicBezTo>
                <a:cubicBezTo>
                  <a:pt x="241931" y="885418"/>
                  <a:pt x="238539" y="868830"/>
                  <a:pt x="230134" y="860425"/>
                </a:cubicBezTo>
                <a:cubicBezTo>
                  <a:pt x="227436" y="857727"/>
                  <a:pt x="223784" y="856192"/>
                  <a:pt x="220609" y="854075"/>
                </a:cubicBezTo>
                <a:cubicBezTo>
                  <a:pt x="219551" y="848783"/>
                  <a:pt x="217020" y="843581"/>
                  <a:pt x="217434" y="838200"/>
                </a:cubicBezTo>
                <a:cubicBezTo>
                  <a:pt x="218103" y="829498"/>
                  <a:pt x="221386" y="821191"/>
                  <a:pt x="223784" y="812800"/>
                </a:cubicBezTo>
                <a:cubicBezTo>
                  <a:pt x="225623" y="806364"/>
                  <a:pt x="225401" y="798483"/>
                  <a:pt x="230134" y="793750"/>
                </a:cubicBezTo>
                <a:cubicBezTo>
                  <a:pt x="251882" y="772002"/>
                  <a:pt x="241712" y="779681"/>
                  <a:pt x="258709" y="768350"/>
                </a:cubicBezTo>
                <a:cubicBezTo>
                  <a:pt x="252637" y="713698"/>
                  <a:pt x="265931" y="751998"/>
                  <a:pt x="242834" y="736600"/>
                </a:cubicBezTo>
                <a:cubicBezTo>
                  <a:pt x="214111" y="717452"/>
                  <a:pt x="258098" y="734280"/>
                  <a:pt x="226959" y="723900"/>
                </a:cubicBezTo>
                <a:cubicBezTo>
                  <a:pt x="228092" y="719366"/>
                  <a:pt x="234376" y="692853"/>
                  <a:pt x="236484" y="692150"/>
                </a:cubicBezTo>
                <a:lnTo>
                  <a:pt x="246009" y="688975"/>
                </a:lnTo>
                <a:cubicBezTo>
                  <a:pt x="247067" y="685800"/>
                  <a:pt x="246817" y="681817"/>
                  <a:pt x="249184" y="679450"/>
                </a:cubicBezTo>
                <a:cubicBezTo>
                  <a:pt x="251551" y="677083"/>
                  <a:pt x="255633" y="677593"/>
                  <a:pt x="258709" y="676275"/>
                </a:cubicBezTo>
                <a:cubicBezTo>
                  <a:pt x="263059" y="674411"/>
                  <a:pt x="267059" y="671789"/>
                  <a:pt x="271409" y="669925"/>
                </a:cubicBezTo>
                <a:cubicBezTo>
                  <a:pt x="289812" y="662038"/>
                  <a:pt x="272154" y="672603"/>
                  <a:pt x="290459" y="660400"/>
                </a:cubicBezTo>
                <a:cubicBezTo>
                  <a:pt x="288342" y="655108"/>
                  <a:pt x="286057" y="649881"/>
                  <a:pt x="284109" y="644525"/>
                </a:cubicBezTo>
                <a:cubicBezTo>
                  <a:pt x="281822" y="638235"/>
                  <a:pt x="281472" y="631044"/>
                  <a:pt x="277759" y="625475"/>
                </a:cubicBezTo>
                <a:lnTo>
                  <a:pt x="271409" y="615950"/>
                </a:lnTo>
                <a:cubicBezTo>
                  <a:pt x="270673" y="610800"/>
                  <a:pt x="268267" y="588510"/>
                  <a:pt x="265059" y="581025"/>
                </a:cubicBezTo>
                <a:cubicBezTo>
                  <a:pt x="263556" y="577518"/>
                  <a:pt x="260826" y="574675"/>
                  <a:pt x="258709" y="571500"/>
                </a:cubicBezTo>
                <a:cubicBezTo>
                  <a:pt x="260826" y="568325"/>
                  <a:pt x="262079" y="564359"/>
                  <a:pt x="265059" y="561975"/>
                </a:cubicBezTo>
                <a:cubicBezTo>
                  <a:pt x="267672" y="559884"/>
                  <a:pt x="271591" y="560297"/>
                  <a:pt x="274584" y="558800"/>
                </a:cubicBezTo>
                <a:cubicBezTo>
                  <a:pt x="277997" y="557093"/>
                  <a:pt x="280696" y="554157"/>
                  <a:pt x="284109" y="552450"/>
                </a:cubicBezTo>
                <a:cubicBezTo>
                  <a:pt x="294747" y="547131"/>
                  <a:pt x="313155" y="547106"/>
                  <a:pt x="322209" y="546100"/>
                </a:cubicBezTo>
                <a:cubicBezTo>
                  <a:pt x="331734" y="542925"/>
                  <a:pt x="351618" y="546581"/>
                  <a:pt x="350784" y="536575"/>
                </a:cubicBezTo>
                <a:cubicBezTo>
                  <a:pt x="349726" y="523875"/>
                  <a:pt x="349293" y="511107"/>
                  <a:pt x="347609" y="498475"/>
                </a:cubicBezTo>
                <a:cubicBezTo>
                  <a:pt x="347167" y="495158"/>
                  <a:pt x="345353" y="492168"/>
                  <a:pt x="344434" y="488950"/>
                </a:cubicBezTo>
                <a:cubicBezTo>
                  <a:pt x="338670" y="468776"/>
                  <a:pt x="344773" y="483279"/>
                  <a:pt x="334909" y="463550"/>
                </a:cubicBezTo>
                <a:cubicBezTo>
                  <a:pt x="335967" y="459317"/>
                  <a:pt x="334533" y="453386"/>
                  <a:pt x="338084" y="450850"/>
                </a:cubicBezTo>
                <a:cubicBezTo>
                  <a:pt x="343322" y="447108"/>
                  <a:pt x="350889" y="449236"/>
                  <a:pt x="357134" y="447675"/>
                </a:cubicBezTo>
                <a:cubicBezTo>
                  <a:pt x="363628" y="446052"/>
                  <a:pt x="369834" y="443442"/>
                  <a:pt x="376184" y="441325"/>
                </a:cubicBezTo>
                <a:cubicBezTo>
                  <a:pt x="379804" y="440118"/>
                  <a:pt x="382136" y="436315"/>
                  <a:pt x="385709" y="434975"/>
                </a:cubicBezTo>
                <a:cubicBezTo>
                  <a:pt x="390762" y="433080"/>
                  <a:pt x="396349" y="433109"/>
                  <a:pt x="401584" y="431800"/>
                </a:cubicBezTo>
                <a:cubicBezTo>
                  <a:pt x="404831" y="430988"/>
                  <a:pt x="407934" y="429683"/>
                  <a:pt x="411109" y="428625"/>
                </a:cubicBezTo>
                <a:cubicBezTo>
                  <a:pt x="410051" y="425450"/>
                  <a:pt x="408376" y="422417"/>
                  <a:pt x="407934" y="419100"/>
                </a:cubicBezTo>
                <a:cubicBezTo>
                  <a:pt x="407531" y="416078"/>
                  <a:pt x="407988" y="383002"/>
                  <a:pt x="401584" y="371475"/>
                </a:cubicBezTo>
                <a:cubicBezTo>
                  <a:pt x="397878" y="364804"/>
                  <a:pt x="393117" y="358775"/>
                  <a:pt x="388884" y="352425"/>
                </a:cubicBezTo>
                <a:lnTo>
                  <a:pt x="382534" y="342900"/>
                </a:lnTo>
                <a:cubicBezTo>
                  <a:pt x="384651" y="334433"/>
                  <a:pt x="386124" y="325779"/>
                  <a:pt x="388884" y="317500"/>
                </a:cubicBezTo>
                <a:cubicBezTo>
                  <a:pt x="389942" y="314325"/>
                  <a:pt x="389968" y="310588"/>
                  <a:pt x="392059" y="307975"/>
                </a:cubicBezTo>
                <a:cubicBezTo>
                  <a:pt x="395762" y="303346"/>
                  <a:pt x="405513" y="299694"/>
                  <a:pt x="411109" y="298450"/>
                </a:cubicBezTo>
                <a:cubicBezTo>
                  <a:pt x="417393" y="297053"/>
                  <a:pt x="423809" y="296333"/>
                  <a:pt x="430159" y="295275"/>
                </a:cubicBezTo>
                <a:cubicBezTo>
                  <a:pt x="434392" y="293158"/>
                  <a:pt x="439512" y="292272"/>
                  <a:pt x="442859" y="288925"/>
                </a:cubicBezTo>
                <a:cubicBezTo>
                  <a:pt x="449376" y="282408"/>
                  <a:pt x="444327" y="260111"/>
                  <a:pt x="442859" y="257175"/>
                </a:cubicBezTo>
                <a:cubicBezTo>
                  <a:pt x="441362" y="254182"/>
                  <a:pt x="436509" y="255058"/>
                  <a:pt x="433334" y="254000"/>
                </a:cubicBezTo>
                <a:cubicBezTo>
                  <a:pt x="425836" y="224008"/>
                  <a:pt x="430887" y="236406"/>
                  <a:pt x="420634" y="215900"/>
                </a:cubicBezTo>
                <a:cubicBezTo>
                  <a:pt x="430200" y="209523"/>
                  <a:pt x="431580" y="208034"/>
                  <a:pt x="442859" y="203200"/>
                </a:cubicBezTo>
                <a:cubicBezTo>
                  <a:pt x="449236" y="200467"/>
                  <a:pt x="458639" y="198461"/>
                  <a:pt x="465084" y="196850"/>
                </a:cubicBezTo>
                <a:cubicBezTo>
                  <a:pt x="468259" y="194733"/>
                  <a:pt x="472492" y="193675"/>
                  <a:pt x="474609" y="190500"/>
                </a:cubicBezTo>
                <a:cubicBezTo>
                  <a:pt x="479747" y="182794"/>
                  <a:pt x="478281" y="175620"/>
                  <a:pt x="474609" y="168275"/>
                </a:cubicBezTo>
                <a:cubicBezTo>
                  <a:pt x="472902" y="164862"/>
                  <a:pt x="469809" y="162237"/>
                  <a:pt x="468259" y="158750"/>
                </a:cubicBezTo>
                <a:cubicBezTo>
                  <a:pt x="465541" y="152633"/>
                  <a:pt x="461909" y="139700"/>
                  <a:pt x="461909" y="139700"/>
                </a:cubicBezTo>
                <a:cubicBezTo>
                  <a:pt x="464026" y="136525"/>
                  <a:pt x="466709" y="133662"/>
                  <a:pt x="468259" y="130175"/>
                </a:cubicBezTo>
                <a:cubicBezTo>
                  <a:pt x="470977" y="124058"/>
                  <a:pt x="468259" y="113242"/>
                  <a:pt x="474609" y="111125"/>
                </a:cubicBezTo>
                <a:lnTo>
                  <a:pt x="493659" y="104775"/>
                </a:lnTo>
                <a:cubicBezTo>
                  <a:pt x="496834" y="103717"/>
                  <a:pt x="499871" y="102073"/>
                  <a:pt x="503184" y="101600"/>
                </a:cubicBezTo>
                <a:lnTo>
                  <a:pt x="525409" y="98425"/>
                </a:lnTo>
                <a:cubicBezTo>
                  <a:pt x="530569" y="51985"/>
                  <a:pt x="524989" y="84019"/>
                  <a:pt x="531759" y="60325"/>
                </a:cubicBezTo>
                <a:cubicBezTo>
                  <a:pt x="534674" y="50124"/>
                  <a:pt x="533550" y="45834"/>
                  <a:pt x="541284" y="38100"/>
                </a:cubicBezTo>
                <a:cubicBezTo>
                  <a:pt x="549438" y="29946"/>
                  <a:pt x="562449" y="28046"/>
                  <a:pt x="573034" y="25400"/>
                </a:cubicBezTo>
                <a:cubicBezTo>
                  <a:pt x="575151" y="22225"/>
                  <a:pt x="578757" y="19639"/>
                  <a:pt x="579384" y="15875"/>
                </a:cubicBezTo>
                <a:cubicBezTo>
                  <a:pt x="581606" y="2541"/>
                  <a:pt x="570619" y="6730"/>
                  <a:pt x="563509" y="3175"/>
                </a:cubicBezTo>
                <a:cubicBezTo>
                  <a:pt x="562562" y="2702"/>
                  <a:pt x="563509" y="1058"/>
                  <a:pt x="563509" y="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k-NN, ou algoritmo dos vizinhos mais próximos, é o mais simples de todos os algoritmos de Data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é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regressão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estimação)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exemplo a avaliar é comparado aos exemplos mais próximos do conjunto de treino;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considerado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(cf.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porque não constrói generalizações a partir dos exemplos de treino, estando mais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susceptível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algoritmo k-NN é um método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quantitativos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 distância euclidiana é a mais usual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qualitativos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e.g., distância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Hamming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>
                <a:solidFill>
                  <a:schemeClr val="bg2"/>
                </a:solidFill>
                <a:latin typeface="Humnst777 BT" pitchFamily="34" charset="0"/>
              </a:rPr>
              <a:t>k</a:t>
            </a:r>
            <a:r>
              <a:rPr lang="pt-PT" sz="2800" u="sng" dirty="0">
                <a:solidFill>
                  <a:schemeClr val="bg2"/>
                </a:solidFill>
                <a:latin typeface="Humnst777 BT" pitchFamily="34" charset="0"/>
              </a:rPr>
              <a:t> -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Nearest</a:t>
            </a:r>
            <a:r>
              <a:rPr lang="pt-PT" sz="2800" i="1" u="sng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Neighbour</a:t>
            </a:r>
            <a:r>
              <a:rPr lang="pt-PT" sz="2800" u="sng" dirty="0">
                <a:solidFill>
                  <a:schemeClr val="bg2"/>
                </a:solidFill>
                <a:latin typeface="Humnst777 BT" pitchFamily="34" charset="0"/>
              </a:rPr>
              <a:t> (k-NN)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84016578"/>
              </p:ext>
            </p:extLst>
          </p:nvPr>
        </p:nvGraphicFramePr>
        <p:xfrm>
          <a:off x="3203848" y="3140968"/>
          <a:ext cx="2724049" cy="884981"/>
        </p:xfrm>
        <a:graphic>
          <a:graphicData uri="http://schemas.openxmlformats.org/presentationml/2006/ole">
            <p:oleObj spid="_x0000_s562182" name="Equação" r:id="rId3" imgW="1473200" imgH="482600" progId="Equation.3">
              <p:embed/>
            </p:oleObj>
          </a:graphicData>
        </a:graphic>
      </p:graphicFrame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169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562183" name="Object 7"/>
          <p:cNvGraphicFramePr>
            <a:graphicFrameLocks noChangeAspect="1"/>
          </p:cNvGraphicFramePr>
          <p:nvPr/>
        </p:nvGraphicFramePr>
        <p:xfrm>
          <a:off x="3131840" y="5013176"/>
          <a:ext cx="3073400" cy="927100"/>
        </p:xfrm>
        <a:graphic>
          <a:graphicData uri="http://schemas.openxmlformats.org/presentationml/2006/ole">
            <p:oleObj spid="_x0000_s562183" name="Equação" r:id="rId4" imgW="1663700" imgH="508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3"/>
          <p:cNvSpPr txBox="1">
            <a:spLocks noChangeArrowheads="1"/>
          </p:cNvSpPr>
          <p:nvPr/>
        </p:nvSpPr>
        <p:spPr bwMode="auto">
          <a:xfrm>
            <a:off x="611188" y="2173501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Descoberta de Padrões: 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encontrar padrões no comportamento dos clientes de forma a classificá-los como compradores ou curiosos.</a:t>
            </a:r>
            <a:endParaRPr lang="pt-BR" sz="2000" dirty="0" smtClean="0">
              <a:solidFill>
                <a:srgbClr val="FF0000"/>
              </a:solidFill>
              <a:latin typeface="Humnst777 BT" pitchFamily="34" charset="0"/>
            </a:endParaRPr>
          </a:p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Descoberta de Associações: 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nas compras de supermercados, encontrar associações de produtos que é habitual os consumidores combinarem no cesto (</a:t>
            </a:r>
            <a:r>
              <a:rPr lang="pt-BR" sz="2000" i="1" dirty="0" smtClean="0">
                <a:solidFill>
                  <a:schemeClr val="bg2"/>
                </a:solidFill>
                <a:latin typeface="Humnst777 BT" pitchFamily="34" charset="0"/>
              </a:rPr>
              <a:t>market basket analysis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Classificação: 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como podemos caracterizar  os melhores dias para jogar ténis?</a:t>
            </a:r>
          </a:p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Agrupamento (</a:t>
            </a:r>
            <a:r>
              <a:rPr lang="pt-BR" sz="2000" i="1" dirty="0" smtClean="0">
                <a:solidFill>
                  <a:schemeClr val="tx1"/>
                </a:solidFill>
                <a:latin typeface="Humnst777 BT" pitchFamily="34" charset="0"/>
              </a:rPr>
              <a:t>Clustering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): 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que grupos podemos formar com as empresas nossas clientes (segmentação)</a:t>
            </a:r>
          </a:p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Previsão: </a:t>
            </a:r>
            <a:r>
              <a:rPr lang="pt-BR" sz="2000" dirty="0" smtClean="0">
                <a:solidFill>
                  <a:schemeClr val="bg2"/>
                </a:solidFill>
                <a:latin typeface="Humnst777 BT" pitchFamily="34" charset="0"/>
              </a:rPr>
              <a:t>como vão evoluir as vendas nos próximos 2 trimestres?</a:t>
            </a:r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endParaRPr lang="pt-PT" sz="2000" dirty="0">
              <a:solidFill>
                <a:srgbClr val="C00000"/>
              </a:solidFill>
              <a:latin typeface="Humnst777 BT" pitchFamily="34" charset="0"/>
            </a:endParaRPr>
          </a:p>
        </p:txBody>
      </p:sp>
      <p:sp>
        <p:nvSpPr>
          <p:cNvPr id="717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17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Principais Tarefas do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bg2"/>
                </a:solidFill>
                <a:latin typeface="Humnst777 BT" pitchFamily="34" charset="0"/>
              </a:rPr>
              <a:t>(exemplos)</a:t>
            </a:r>
            <a:endParaRPr lang="pt-PT" sz="20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classificar: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próximos, cada vizinho vota numa classe;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Escolhe-se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classe mais votada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O ponto a classificar é classificado pela classe mais votada.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Classificação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212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estimar: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Calcula-se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média ponderada pelas 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A estimação é dada por essa média.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Regressão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212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540000" y="4365104"/>
            <a:ext cx="806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1 vizinho mais próximo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classificado 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3 vizinhos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5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vizinhos 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como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9" name="Rectângulo 28"/>
          <p:cNvSpPr/>
          <p:nvPr/>
        </p:nvSpPr>
        <p:spPr bwMode="auto">
          <a:xfrm>
            <a:off x="6516216" y="4437112"/>
            <a:ext cx="180020" cy="1992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732240" y="4941168"/>
            <a:ext cx="199256" cy="170563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6" name="Rectângulo 35"/>
          <p:cNvSpPr/>
          <p:nvPr/>
        </p:nvSpPr>
        <p:spPr bwMode="auto">
          <a:xfrm>
            <a:off x="6732240" y="5361577"/>
            <a:ext cx="180020" cy="1992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pSp>
        <p:nvGrpSpPr>
          <p:cNvPr id="7" name="Grupo 16"/>
          <p:cNvGrpSpPr/>
          <p:nvPr/>
        </p:nvGrpSpPr>
        <p:grpSpPr>
          <a:xfrm>
            <a:off x="3438500" y="2132856"/>
            <a:ext cx="2357636" cy="1872208"/>
            <a:chOff x="3438500" y="2132856"/>
            <a:chExt cx="2357636" cy="1872208"/>
          </a:xfrm>
        </p:grpSpPr>
        <p:sp>
          <p:nvSpPr>
            <p:cNvPr id="2" name="Rectângulo 1"/>
            <p:cNvSpPr/>
            <p:nvPr/>
          </p:nvSpPr>
          <p:spPr bwMode="auto">
            <a:xfrm>
              <a:off x="3502490" y="2671771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Rectângulo 13"/>
            <p:cNvSpPr/>
            <p:nvPr/>
          </p:nvSpPr>
          <p:spPr bwMode="auto">
            <a:xfrm>
              <a:off x="4608004" y="2365672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Rectângulo 14"/>
            <p:cNvSpPr/>
            <p:nvPr/>
          </p:nvSpPr>
          <p:spPr bwMode="auto">
            <a:xfrm>
              <a:off x="3438500" y="3249960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6" name="Rectângulo 15"/>
            <p:cNvSpPr/>
            <p:nvPr/>
          </p:nvSpPr>
          <p:spPr bwMode="auto">
            <a:xfrm>
              <a:off x="5148064" y="3301776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3" name="Oval 2"/>
            <p:cNvSpPr/>
            <p:nvPr/>
          </p:nvSpPr>
          <p:spPr bwMode="auto">
            <a:xfrm>
              <a:off x="5004048" y="2893984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525777" y="2917985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917758" y="2263598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596880" y="3253307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05189" y="2586490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319900" y="2901568"/>
              <a:ext cx="548640" cy="54864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464497" y="2956882"/>
              <a:ext cx="467543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20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pt-PT" sz="2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Rectângulo 22"/>
            <p:cNvSpPr/>
            <p:nvPr/>
          </p:nvSpPr>
          <p:spPr bwMode="auto">
            <a:xfrm>
              <a:off x="4103948" y="2987080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4" name="Rectângulo 23"/>
            <p:cNvSpPr/>
            <p:nvPr/>
          </p:nvSpPr>
          <p:spPr bwMode="auto">
            <a:xfrm>
              <a:off x="4968044" y="2132856"/>
              <a:ext cx="180020" cy="19923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020816" y="3834501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228728" y="2636912"/>
              <a:ext cx="199256" cy="170563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4030086" y="2636912"/>
              <a:ext cx="1130678" cy="109728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779912" y="2348880"/>
              <a:ext cx="1645920" cy="16459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</p:grpSp>
      <p:sp>
        <p:nvSpPr>
          <p:cNvPr id="35" name="Date Placeholder 3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172</a:t>
            </a:fld>
            <a:endParaRPr lang="pt-PT" dirty="0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5045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faz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é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susceptível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intensos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Escolha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 de distância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do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parâmetero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complexa (mas existem algoritmos desenvolvidos para o efeito);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173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4.9.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cxnSp>
        <p:nvCxnSpPr>
          <p:cNvPr id="11" name="Conexão recta unidireccional 10"/>
          <p:cNvCxnSpPr/>
          <p:nvPr/>
        </p:nvCxnSpPr>
        <p:spPr bwMode="auto">
          <a:xfrm>
            <a:off x="3275856" y="2647021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Conexão recta unidireccional 13"/>
          <p:cNvCxnSpPr/>
          <p:nvPr/>
        </p:nvCxnSpPr>
        <p:spPr bwMode="auto">
          <a:xfrm>
            <a:off x="3539002" y="2888445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175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751041" name="Picture 1" descr="C:\Users\joao.lopes\Documents\Teaching\17.06.21_Intro_DataMining\Intro_DataMining_2017\images\pic1_kn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988840"/>
            <a:ext cx="5040560" cy="41685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59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163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("../data/golf-testset.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")],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#training set (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.)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")],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[,"Play"],      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#training set (cl.)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k=1)                    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#k-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nearest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neighbour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[,c("Play")],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179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80021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&lt;- 100*(sum(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57261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k-NN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935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Este algoritmo,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tem sido estudado desde os anos 60, mas mantém-se competitivo com métodos recentes mais avançados (nomeadamente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Categorização de Texto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Pressupõe ingenuamente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entre atributos, mas é robusto a ligeiras violações deste pressuposto;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Apesar de poder estimar as probabilidade com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tipicamente consegue classificar de forma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algoritmo requer um número de parâmetros linear com o número de atributos 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método probabilístico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teorema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</a:t>
            </a:r>
            <a:r>
              <a:rPr lang="pt-PT" sz="1800" i="1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a priori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dos dados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dado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posterior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dados 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Verosimilhança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e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conjunta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Teorema de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3565338"/>
              </p:ext>
            </p:extLst>
          </p:nvPr>
        </p:nvGraphicFramePr>
        <p:xfrm>
          <a:off x="3190875" y="3092450"/>
          <a:ext cx="2709863" cy="696913"/>
        </p:xfrm>
        <a:graphic>
          <a:graphicData uri="http://schemas.openxmlformats.org/presentationml/2006/ole">
            <p:oleObj spid="_x0000_s564234" name="Equation" r:id="rId3" imgW="1587240" imgH="419040" progId="Equation.3">
              <p:embed/>
            </p:oleObj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9879268"/>
              </p:ext>
            </p:extLst>
          </p:nvPr>
        </p:nvGraphicFramePr>
        <p:xfrm>
          <a:off x="579438" y="3954463"/>
          <a:ext cx="931862" cy="1858962"/>
        </p:xfrm>
        <a:graphic>
          <a:graphicData uri="http://schemas.openxmlformats.org/presentationml/2006/ole">
            <p:oleObj spid="_x0000_s564235" name="Equation" r:id="rId4" imgW="545760" imgH="1117440" progId="Equation.3">
              <p:embed/>
            </p:oleObj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179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564236" name="Object 12"/>
          <p:cNvGraphicFramePr>
            <a:graphicFrameLocks noChangeAspect="1"/>
          </p:cNvGraphicFramePr>
          <p:nvPr/>
        </p:nvGraphicFramePr>
        <p:xfrm>
          <a:off x="6037263" y="3068638"/>
          <a:ext cx="2624137" cy="338137"/>
        </p:xfrm>
        <a:graphic>
          <a:graphicData uri="http://schemas.openxmlformats.org/presentationml/2006/ole">
            <p:oleObj spid="_x0000_s564236" name="Equation" r:id="rId5" imgW="1536480" imgH="203040" progId="Equation.3">
              <p:embed/>
            </p:oleObj>
          </a:graphicData>
        </a:graphic>
      </p:graphicFrame>
      <p:graphicFrame>
        <p:nvGraphicFramePr>
          <p:cNvPr id="564237" name="Object 13"/>
          <p:cNvGraphicFramePr>
            <a:graphicFrameLocks noChangeAspect="1"/>
          </p:cNvGraphicFramePr>
          <p:nvPr/>
        </p:nvGraphicFramePr>
        <p:xfrm>
          <a:off x="6016625" y="3522663"/>
          <a:ext cx="2687638" cy="338137"/>
        </p:xfrm>
        <a:graphic>
          <a:graphicData uri="http://schemas.openxmlformats.org/presentationml/2006/ole">
            <p:oleObj spid="_x0000_s564237" name="Equation" r:id="rId6" imgW="1574640" imgH="2030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61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5" name="Text Box 13"/>
          <p:cNvSpPr txBox="1">
            <a:spLocks noChangeArrowheads="1"/>
          </p:cNvSpPr>
          <p:nvPr/>
        </p:nvSpPr>
        <p:spPr bwMode="auto">
          <a:xfrm>
            <a:off x="611188" y="3860800"/>
            <a:ext cx="806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296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Os dados (exemplo)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2" name="Group 450"/>
          <p:cNvGraphicFramePr>
            <a:graphicFrameLocks noGrp="1"/>
          </p:cNvGraphicFramePr>
          <p:nvPr>
            <p:ph idx="4294967295"/>
          </p:nvPr>
        </p:nvGraphicFramePr>
        <p:xfrm>
          <a:off x="1547664" y="2636912"/>
          <a:ext cx="3960440" cy="2520279"/>
        </p:xfrm>
        <a:graphic>
          <a:graphicData uri="http://schemas.openxmlformats.org/drawingml/2006/table">
            <a:tbl>
              <a:tblPr/>
              <a:tblGrid>
                <a:gridCol w="504056"/>
                <a:gridCol w="504056"/>
                <a:gridCol w="1008112"/>
                <a:gridCol w="936104"/>
                <a:gridCol w="1008112"/>
              </a:tblGrid>
              <a:tr h="45086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</a:rPr>
                        <a:t>Atributos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401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57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  <a:ea typeface="+mn-ea"/>
                          <a:cs typeface="+mn-cs"/>
                        </a:rPr>
                        <a:t>Objetos</a:t>
                      </a:r>
                    </a:p>
                  </a:txBody>
                  <a:tcPr vert="wordArtVert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6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2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2160" y="2708920"/>
            <a:ext cx="25922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smtClean="0">
                <a:solidFill>
                  <a:schemeClr val="accent2"/>
                </a:solidFill>
              </a:rPr>
              <a:t>Exemplos:</a:t>
            </a:r>
          </a:p>
          <a:p>
            <a:r>
              <a:rPr lang="pt-PT" sz="1600" dirty="0" smtClean="0">
                <a:solidFill>
                  <a:schemeClr val="accent2"/>
                </a:solidFill>
              </a:rPr>
              <a:t> -  IES</a:t>
            </a:r>
          </a:p>
          <a:p>
            <a:r>
              <a:rPr lang="pt-PT" sz="1600" dirty="0" smtClean="0">
                <a:solidFill>
                  <a:schemeClr val="accent2"/>
                </a:solidFill>
              </a:rPr>
              <a:t> -  Censos </a:t>
            </a:r>
          </a:p>
          <a:p>
            <a:pPr>
              <a:buFontTx/>
              <a:buChar char="-"/>
            </a:pPr>
            <a:r>
              <a:rPr lang="pt-PT" sz="1600" dirty="0" smtClean="0">
                <a:solidFill>
                  <a:schemeClr val="accent2"/>
                </a:solidFill>
              </a:rPr>
              <a:t>Conjuntura</a:t>
            </a:r>
          </a:p>
          <a:p>
            <a:pPr>
              <a:buFontTx/>
              <a:buChar char="-"/>
            </a:pPr>
            <a:r>
              <a:rPr lang="pt-PT" sz="1600" dirty="0" smtClean="0">
                <a:solidFill>
                  <a:schemeClr val="accent2"/>
                </a:solidFill>
              </a:rPr>
              <a:t>IDEF</a:t>
            </a:r>
          </a:p>
          <a:p>
            <a:r>
              <a:rPr lang="pt-PT" sz="1600" dirty="0" err="1" smtClean="0">
                <a:solidFill>
                  <a:schemeClr val="accent2"/>
                </a:solidFill>
              </a:rPr>
              <a:t>etc</a:t>
            </a:r>
            <a:endParaRPr lang="pt-PT" sz="1600" dirty="0">
              <a:solidFill>
                <a:schemeClr val="accent2"/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Probabilidade de cada classe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um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onde,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a priori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proporcional à frequência de cada classe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uniforme; …);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de observar 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|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ou seja a probabilidade de observar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3565338"/>
              </p:ext>
            </p:extLst>
          </p:nvPr>
        </p:nvGraphicFramePr>
        <p:xfrm>
          <a:off x="3290888" y="2565400"/>
          <a:ext cx="2536825" cy="696913"/>
        </p:xfrm>
        <a:graphic>
          <a:graphicData uri="http://schemas.openxmlformats.org/presentationml/2006/ole">
            <p:oleObj spid="_x0000_s1983490" name="Equation" r:id="rId3" imgW="1485720" imgH="419040" progId="Equation.3">
              <p:embed/>
            </p:oleObj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180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u="sng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1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Sendo     ,…,      valores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atributos do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    é constante para todas as classes. Para comparar classes só precisamos do numerador,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Assumindo independência entre atributos,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3565338"/>
              </p:ext>
            </p:extLst>
          </p:nvPr>
        </p:nvGraphicFramePr>
        <p:xfrm>
          <a:off x="2466975" y="2647950"/>
          <a:ext cx="4184650" cy="781050"/>
        </p:xfrm>
        <a:graphic>
          <a:graphicData uri="http://schemas.openxmlformats.org/presentationml/2006/ole">
            <p:oleObj spid="_x0000_s1985538" name="Equation" r:id="rId3" imgW="2450880" imgH="469800" progId="Equation.3">
              <p:embed/>
            </p:oleObj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181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u="sng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85539" name="Object 2"/>
          <p:cNvGraphicFramePr>
            <a:graphicFrameLocks noChangeAspect="1"/>
          </p:cNvGraphicFramePr>
          <p:nvPr/>
        </p:nvGraphicFramePr>
        <p:xfrm>
          <a:off x="1544276" y="2204864"/>
          <a:ext cx="347662" cy="358775"/>
        </p:xfrm>
        <a:graphic>
          <a:graphicData uri="http://schemas.openxmlformats.org/presentationml/2006/ole">
            <p:oleObj spid="_x0000_s1985539" name="Equation" r:id="rId4" imgW="203040" imgH="215640" progId="Equation.3">
              <p:embed/>
            </p:oleObj>
          </a:graphicData>
        </a:graphic>
      </p:graphicFrame>
      <p:graphicFrame>
        <p:nvGraphicFramePr>
          <p:cNvPr id="1985540" name="Object 2"/>
          <p:cNvGraphicFramePr>
            <a:graphicFrameLocks noChangeAspect="1"/>
          </p:cNvGraphicFramePr>
          <p:nvPr/>
        </p:nvGraphicFramePr>
        <p:xfrm>
          <a:off x="2237259" y="2204864"/>
          <a:ext cx="390525" cy="401638"/>
        </p:xfrm>
        <a:graphic>
          <a:graphicData uri="http://schemas.openxmlformats.org/presentationml/2006/ole">
            <p:oleObj spid="_x0000_s1985540" name="Equation" r:id="rId5" imgW="228600" imgH="241200" progId="Equation.3">
              <p:embed/>
            </p:oleObj>
          </a:graphicData>
        </a:graphic>
      </p:graphicFrame>
      <p:graphicFrame>
        <p:nvGraphicFramePr>
          <p:cNvPr id="1985541" name="Object 2"/>
          <p:cNvGraphicFramePr>
            <a:graphicFrameLocks noChangeAspect="1"/>
          </p:cNvGraphicFramePr>
          <p:nvPr/>
        </p:nvGraphicFramePr>
        <p:xfrm>
          <a:off x="2555776" y="5229200"/>
          <a:ext cx="3663950" cy="738188"/>
        </p:xfrm>
        <a:graphic>
          <a:graphicData uri="http://schemas.openxmlformats.org/presentationml/2006/ole">
            <p:oleObj spid="_x0000_s1985541" name="Equation" r:id="rId6" imgW="2145960" imgH="444240" progId="Equation.3">
              <p:embed/>
            </p:oleObj>
          </a:graphicData>
        </a:graphic>
      </p:graphicFrame>
      <p:graphicFrame>
        <p:nvGraphicFramePr>
          <p:cNvPr id="1985542" name="Object 2"/>
          <p:cNvGraphicFramePr>
            <a:graphicFrameLocks noChangeAspect="1"/>
          </p:cNvGraphicFramePr>
          <p:nvPr/>
        </p:nvGraphicFramePr>
        <p:xfrm>
          <a:off x="755576" y="3429000"/>
          <a:ext cx="1409700" cy="400050"/>
        </p:xfrm>
        <a:graphic>
          <a:graphicData uri="http://schemas.openxmlformats.org/presentationml/2006/ole">
            <p:oleObj spid="_x0000_s1985542" name="Equation" r:id="rId7" imgW="825480" imgH="241200" progId="Equation.3">
              <p:embed/>
            </p:oleObj>
          </a:graphicData>
        </a:graphic>
      </p:graphicFrame>
      <p:graphicFrame>
        <p:nvGraphicFramePr>
          <p:cNvPr id="1985543" name="Object 2"/>
          <p:cNvGraphicFramePr>
            <a:graphicFrameLocks noChangeAspect="1"/>
          </p:cNvGraphicFramePr>
          <p:nvPr/>
        </p:nvGraphicFramePr>
        <p:xfrm>
          <a:off x="2501900" y="4322763"/>
          <a:ext cx="4162425" cy="401637"/>
        </p:xfrm>
        <a:graphic>
          <a:graphicData uri="http://schemas.openxmlformats.org/presentationml/2006/ole">
            <p:oleObj spid="_x0000_s1985543" name="Equation" r:id="rId8" imgW="2438280" imgH="2412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61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182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11560" y="2623170"/>
          <a:ext cx="7920880" cy="1885950"/>
        </p:xfrm>
        <a:graphic>
          <a:graphicData uri="http://schemas.openxmlformats.org/drawingml/2006/table">
            <a:tbl>
              <a:tblPr/>
              <a:tblGrid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</a:tblGrid>
              <a:tr h="264029"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Tamanho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Doçura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Longa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Curta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Amarela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Laranja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 (1000 elementos):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539948" y="4685074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a testar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{Longa; Doce; Amarela}</a:t>
            </a:r>
          </a:p>
        </p:txBody>
      </p:sp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183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032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 a priori: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P(Banana)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P(Laranja) = 0.3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P(Outra) = 0.2</a:t>
            </a:r>
          </a:p>
          <a:p>
            <a:pPr algn="just">
              <a:spcBef>
                <a:spcPts val="1800"/>
              </a:spcBef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 dos dados: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P(Doce) = 0.65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P(Amarela) = 0.8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572000" y="2173501"/>
            <a:ext cx="4032448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Banana) = 0.8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Laranja) = 0.0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Outra)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Banana) = 0.7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Laranja)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Outra) = 0.75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Banana) = 0.9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Laranja) = 1.0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Outra) = 0.25</a:t>
            </a:r>
          </a:p>
        </p:txBody>
      </p:sp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184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539552" y="2060848"/>
          <a:ext cx="7992793" cy="624905"/>
        </p:xfrm>
        <a:graphic>
          <a:graphicData uri="http://schemas.openxmlformats.org/presentationml/2006/ole">
            <p:oleObj spid="_x0000_s1993730" name="Equation" r:id="rId3" imgW="5219640" imgH="419040" progId="Equation.3">
              <p:embed/>
            </p:oleObj>
          </a:graphicData>
        </a:graphic>
      </p:graphicFrame>
      <p:graphicFrame>
        <p:nvGraphicFramePr>
          <p:cNvPr id="1993736" name="Object 8"/>
          <p:cNvGraphicFramePr>
            <a:graphicFrameLocks noChangeAspect="1"/>
          </p:cNvGraphicFramePr>
          <p:nvPr/>
        </p:nvGraphicFramePr>
        <p:xfrm>
          <a:off x="3892396" y="2636912"/>
          <a:ext cx="3422650" cy="625475"/>
        </p:xfrm>
        <a:graphic>
          <a:graphicData uri="http://schemas.openxmlformats.org/presentationml/2006/ole">
            <p:oleObj spid="_x0000_s1993736" name="Equation" r:id="rId4" imgW="2234880" imgH="419040" progId="Equation.3">
              <p:embed/>
            </p:oleObj>
          </a:graphicData>
        </a:graphic>
      </p:graphicFrame>
      <p:graphicFrame>
        <p:nvGraphicFramePr>
          <p:cNvPr id="1993737" name="Object 9"/>
          <p:cNvGraphicFramePr>
            <a:graphicFrameLocks noChangeAspect="1"/>
          </p:cNvGraphicFramePr>
          <p:nvPr/>
        </p:nvGraphicFramePr>
        <p:xfrm>
          <a:off x="479425" y="3573463"/>
          <a:ext cx="8089900" cy="625475"/>
        </p:xfrm>
        <a:graphic>
          <a:graphicData uri="http://schemas.openxmlformats.org/presentationml/2006/ole">
            <p:oleObj spid="_x0000_s1993737" name="Equation" r:id="rId5" imgW="5283000" imgH="419040" progId="Equation.3">
              <p:embed/>
            </p:oleObj>
          </a:graphicData>
        </a:graphic>
      </p:graphicFrame>
      <p:graphicFrame>
        <p:nvGraphicFramePr>
          <p:cNvPr id="1993738" name="Object 10"/>
          <p:cNvGraphicFramePr>
            <a:graphicFrameLocks noChangeAspect="1"/>
          </p:cNvGraphicFramePr>
          <p:nvPr/>
        </p:nvGraphicFramePr>
        <p:xfrm>
          <a:off x="3883452" y="4149080"/>
          <a:ext cx="3422650" cy="625475"/>
        </p:xfrm>
        <a:graphic>
          <a:graphicData uri="http://schemas.openxmlformats.org/presentationml/2006/ole">
            <p:oleObj spid="_x0000_s1993738" name="Equation" r:id="rId6" imgW="2234880" imgH="419040" progId="Equation.3">
              <p:embed/>
            </p:oleObj>
          </a:graphicData>
        </a:graphic>
      </p:graphicFrame>
      <p:graphicFrame>
        <p:nvGraphicFramePr>
          <p:cNvPr id="1993739" name="Object 11"/>
          <p:cNvGraphicFramePr>
            <a:graphicFrameLocks noChangeAspect="1"/>
          </p:cNvGraphicFramePr>
          <p:nvPr/>
        </p:nvGraphicFramePr>
        <p:xfrm>
          <a:off x="811213" y="5035550"/>
          <a:ext cx="7446962" cy="625475"/>
        </p:xfrm>
        <a:graphic>
          <a:graphicData uri="http://schemas.openxmlformats.org/presentationml/2006/ole">
            <p:oleObj spid="_x0000_s1993739" name="Equation" r:id="rId7" imgW="4863960" imgH="419040" progId="Equation.3">
              <p:embed/>
            </p:oleObj>
          </a:graphicData>
        </a:graphic>
      </p:graphicFrame>
      <p:graphicFrame>
        <p:nvGraphicFramePr>
          <p:cNvPr id="1993740" name="Object 12"/>
          <p:cNvGraphicFramePr>
            <a:graphicFrameLocks noChangeAspect="1"/>
          </p:cNvGraphicFramePr>
          <p:nvPr/>
        </p:nvGraphicFramePr>
        <p:xfrm>
          <a:off x="3885654" y="5611837"/>
          <a:ext cx="3422650" cy="625475"/>
        </p:xfrm>
        <a:graphic>
          <a:graphicData uri="http://schemas.openxmlformats.org/presentationml/2006/ole">
            <p:oleObj spid="_x0000_s1993740" name="Equation" r:id="rId8" imgW="2234880" imgH="4190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185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1914525" y="2227263"/>
          <a:ext cx="5313363" cy="696912"/>
        </p:xfrm>
        <a:graphic>
          <a:graphicData uri="http://schemas.openxmlformats.org/presentationml/2006/ole">
            <p:oleObj spid="_x0000_s1994754" name="Equation" r:id="rId3" imgW="3111480" imgH="419040" progId="Equation.3">
              <p:embed/>
            </p:oleObj>
          </a:graphicData>
        </a:graphic>
      </p:graphicFrame>
      <p:graphicFrame>
        <p:nvGraphicFramePr>
          <p:cNvPr id="1994760" name="Object 2"/>
          <p:cNvGraphicFramePr>
            <a:graphicFrameLocks noChangeAspect="1"/>
          </p:cNvGraphicFramePr>
          <p:nvPr/>
        </p:nvGraphicFramePr>
        <p:xfrm>
          <a:off x="1984375" y="3163888"/>
          <a:ext cx="5767388" cy="696912"/>
        </p:xfrm>
        <a:graphic>
          <a:graphicData uri="http://schemas.openxmlformats.org/presentationml/2006/ole">
            <p:oleObj spid="_x0000_s1994760" name="Equation" r:id="rId4" imgW="3377880" imgH="4190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com atributos contínuos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Atributos distribuídos de acordo com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distribuição normal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Assim a probabilidade do atributo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dada por,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       e       são a média e o desvio padrão dos valores de 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da classe  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ou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valores contínuos em valores discretos.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186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568327" name="Object 7"/>
          <p:cNvGraphicFramePr>
            <a:graphicFrameLocks noChangeAspect="1"/>
          </p:cNvGraphicFramePr>
          <p:nvPr/>
        </p:nvGraphicFramePr>
        <p:xfrm>
          <a:off x="1619672" y="2901950"/>
          <a:ext cx="5821362" cy="992188"/>
        </p:xfrm>
        <a:graphic>
          <a:graphicData uri="http://schemas.openxmlformats.org/presentationml/2006/ole">
            <p:oleObj spid="_x0000_s568327" name="Equation" r:id="rId3" imgW="3327120" imgH="558720" progId="Equation.3">
              <p:embed/>
            </p:oleObj>
          </a:graphicData>
        </a:graphic>
      </p:graphicFrame>
      <p:graphicFrame>
        <p:nvGraphicFramePr>
          <p:cNvPr id="568328" name="Object 8"/>
          <p:cNvGraphicFramePr>
            <a:graphicFrameLocks noChangeAspect="1"/>
          </p:cNvGraphicFramePr>
          <p:nvPr/>
        </p:nvGraphicFramePr>
        <p:xfrm>
          <a:off x="2051720" y="3829050"/>
          <a:ext cx="407988" cy="406400"/>
        </p:xfrm>
        <a:graphic>
          <a:graphicData uri="http://schemas.openxmlformats.org/presentationml/2006/ole">
            <p:oleObj spid="_x0000_s568328" name="Equation" r:id="rId4" imgW="190440" imgH="228600" progId="Equation.3">
              <p:embed/>
            </p:oleObj>
          </a:graphicData>
        </a:graphic>
      </p:graphicFrame>
      <p:graphicFrame>
        <p:nvGraphicFramePr>
          <p:cNvPr id="568329" name="Object 9"/>
          <p:cNvGraphicFramePr>
            <a:graphicFrameLocks noChangeAspect="1"/>
          </p:cNvGraphicFramePr>
          <p:nvPr/>
        </p:nvGraphicFramePr>
        <p:xfrm>
          <a:off x="1283692" y="3846220"/>
          <a:ext cx="407988" cy="406400"/>
        </p:xfrm>
        <a:graphic>
          <a:graphicData uri="http://schemas.openxmlformats.org/presentationml/2006/ole">
            <p:oleObj spid="_x0000_s568329" name="Equation" r:id="rId5" imgW="19044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63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Permitem fazer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usar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grandes quantidades de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probabilidades obtidas podem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exactas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(sobretudo para conjuntos de teste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pressuposto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 entre 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raramente se verifica (apesar de alguma robustez  à sua violação).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4.10 e 4.11.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Conexão recta unidireccional 10"/>
          <p:cNvCxnSpPr/>
          <p:nvPr/>
        </p:nvCxnSpPr>
        <p:spPr bwMode="auto">
          <a:xfrm>
            <a:off x="2545126" y="2708920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Conexão recta unidireccional 13"/>
          <p:cNvCxnSpPr/>
          <p:nvPr/>
        </p:nvCxnSpPr>
        <p:spPr bwMode="auto">
          <a:xfrm>
            <a:off x="2771775" y="3619624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189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810433" name="Picture 1" descr="C:\Users\joao.lopes\Documents\Teaching\17.06.21_Intro_DataMining\Intro_DataMining_2017\images\pic2_naivebay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988840"/>
            <a:ext cx="5035296" cy="4164235"/>
          </a:xfrm>
          <a:prstGeom prst="rect">
            <a:avLst/>
          </a:prstGeom>
          <a:noFill/>
        </p:spPr>
      </p:pic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93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5" name="Text Box 13"/>
          <p:cNvSpPr txBox="1">
            <a:spLocks noChangeArrowheads="1"/>
          </p:cNvSpPr>
          <p:nvPr/>
        </p:nvSpPr>
        <p:spPr bwMode="auto">
          <a:xfrm>
            <a:off x="611188" y="3860800"/>
            <a:ext cx="806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296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Os dados (exemplo)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2" name="Group 450"/>
          <p:cNvGraphicFramePr>
            <a:graphicFrameLocks noGrp="1"/>
          </p:cNvGraphicFramePr>
          <p:nvPr>
            <p:ph idx="4294967295"/>
          </p:nvPr>
        </p:nvGraphicFramePr>
        <p:xfrm>
          <a:off x="1547664" y="2636912"/>
          <a:ext cx="5976664" cy="2520279"/>
        </p:xfrm>
        <a:graphic>
          <a:graphicData uri="http://schemas.openxmlformats.org/drawingml/2006/table">
            <a:tbl>
              <a:tblPr/>
              <a:tblGrid>
                <a:gridCol w="504056"/>
                <a:gridCol w="504056"/>
                <a:gridCol w="1008112"/>
                <a:gridCol w="936104"/>
                <a:gridCol w="1008112"/>
                <a:gridCol w="2016224"/>
              </a:tblGrid>
              <a:tr h="45086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</a:rPr>
                        <a:t>Atributos Preditivos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</a:rPr>
                        <a:t>Atributo Alvo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401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Categoria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57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  <a:ea typeface="+mn-ea"/>
                          <a:cs typeface="+mn-cs"/>
                        </a:rPr>
                        <a:t>Objetos</a:t>
                      </a:r>
                    </a:p>
                  </a:txBody>
                  <a:tcPr vert="wordArtVert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6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2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96336" y="2708920"/>
            <a:ext cx="15476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smtClean="0">
                <a:solidFill>
                  <a:schemeClr val="accent2"/>
                </a:solidFill>
              </a:rPr>
              <a:t>Exemplos:</a:t>
            </a:r>
          </a:p>
          <a:p>
            <a:r>
              <a:rPr lang="pt-PT" sz="1600" dirty="0" smtClean="0">
                <a:solidFill>
                  <a:schemeClr val="accent2"/>
                </a:solidFill>
              </a:rPr>
              <a:t> - IE (desempego)</a:t>
            </a:r>
          </a:p>
          <a:p>
            <a:r>
              <a:rPr lang="pt-PT" sz="1600" dirty="0" smtClean="0">
                <a:solidFill>
                  <a:schemeClr val="accent2"/>
                </a:solidFill>
              </a:rPr>
              <a:t> -  Insolvências</a:t>
            </a:r>
          </a:p>
          <a:p>
            <a:endParaRPr lang="pt-PT" sz="1600" dirty="0" smtClean="0">
              <a:solidFill>
                <a:schemeClr val="accent2"/>
              </a:solidFill>
            </a:endParaRPr>
          </a:p>
          <a:p>
            <a:endParaRPr lang="pt-PT" sz="1600" dirty="0" smtClean="0">
              <a:solidFill>
                <a:schemeClr val="accent2"/>
              </a:solidFill>
            </a:endParaRPr>
          </a:p>
          <a:p>
            <a:endParaRPr lang="pt-PT" sz="1600" dirty="0" smtClean="0">
              <a:solidFill>
                <a:schemeClr val="accent2"/>
              </a:solidFill>
            </a:endParaRPr>
          </a:p>
          <a:p>
            <a:endParaRPr lang="pt-PT" sz="1600" dirty="0">
              <a:solidFill>
                <a:schemeClr val="accent2"/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3948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("e1071")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("../data/golf-testset.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naiveBayes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(Play ~ Outlook +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#training set    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laplace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 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#Laplace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correction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[,c("Outlook","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")])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[,c("Play")],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4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80021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&lt;- 100*(sum(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664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07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baseados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produzem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estrutura de árvore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 base no conjunto de treino;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Produzem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facilmente interpretáveis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são bastante úteis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descrever 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ser usados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regressão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estimação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variáveis-alvo qualitativas usa-se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para variáveis quantitativas usa-se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28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192</a:t>
            </a:fld>
            <a:endParaRPr lang="pt-PT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estrutura de árvore é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gráfico de fluxo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em forma de árvore.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árvore é composta pelos seguintes elementos: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nó que inicia a árvore,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um teste a um atributo,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o resultado do teste, e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portadores da informação sobre a variável-alvo.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Estrutura de Árvore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194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decisão na concessão de crédito bancário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teste: 99 exemplos, 5 atributos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atributo-alvo)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de dados: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83567" y="3717032"/>
          <a:ext cx="7776865" cy="1986915"/>
        </p:xfrm>
        <a:graphic>
          <a:graphicData uri="http://schemas.openxmlformats.org/drawingml/2006/table">
            <a:tbl>
              <a:tblPr/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Montante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Idade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Salário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Conta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Decisão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r>
                        <a:rPr lang="pt-PT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195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decisão na concessão de crédito bancário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teste: 99 exemplos, 5 atributos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atributo-alvo)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de dados: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83566" y="3717032"/>
          <a:ext cx="7776865" cy="1986915"/>
        </p:xfrm>
        <a:graphic>
          <a:graphicData uri="http://schemas.openxmlformats.org/drawingml/2006/table">
            <a:tbl>
              <a:tblPr/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Montante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Idade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Salário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Conta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Decisão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não</a:t>
                      </a:r>
                      <a:r>
                        <a:rPr lang="pt-PT" sz="1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1464" y="2018035"/>
            <a:ext cx="5703888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5"/>
          <p:cNvSpPr>
            <a:spLocks/>
          </p:cNvSpPr>
          <p:nvPr/>
        </p:nvSpPr>
        <p:spPr bwMode="auto">
          <a:xfrm>
            <a:off x="6660232" y="1772816"/>
            <a:ext cx="928459" cy="369332"/>
          </a:xfrm>
          <a:prstGeom prst="accentCallout1">
            <a:avLst>
              <a:gd name="adj1" fmla="val 44119"/>
              <a:gd name="adj2" fmla="val -4231"/>
              <a:gd name="adj3" fmla="val 90378"/>
              <a:gd name="adj4" fmla="val -203872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Nó-raiz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7308304" y="2491954"/>
            <a:ext cx="1261884" cy="369332"/>
          </a:xfrm>
          <a:prstGeom prst="accentCallout1">
            <a:avLst>
              <a:gd name="adj1" fmla="val 50001"/>
              <a:gd name="adj2" fmla="val -5732"/>
              <a:gd name="adj3" fmla="val 191481"/>
              <a:gd name="adj4" fmla="val -7991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Nó-interno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4" name="AutoShape 12"/>
          <p:cNvSpPr>
            <a:spLocks/>
          </p:cNvSpPr>
          <p:nvPr/>
        </p:nvSpPr>
        <p:spPr bwMode="auto">
          <a:xfrm>
            <a:off x="7777360" y="3788445"/>
            <a:ext cx="684803" cy="369332"/>
          </a:xfrm>
          <a:prstGeom prst="accentCallout1">
            <a:avLst>
              <a:gd name="adj1" fmla="val 50001"/>
              <a:gd name="adj2" fmla="val -10506"/>
              <a:gd name="adj3" fmla="val 157472"/>
              <a:gd name="adj4" fmla="val -67841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>
                <a:solidFill>
                  <a:srgbClr val="FF3300"/>
                </a:solidFill>
              </a:rPr>
              <a:t>folha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196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778400" y="2862461"/>
            <a:ext cx="1616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valor do atributo-alvo</a:t>
            </a:r>
          </a:p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suporte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2324894" y="3035052"/>
            <a:ext cx="648072" cy="28803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2324894" y="3188593"/>
            <a:ext cx="648072" cy="28803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Como escolher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 os nós-internos subsequentes)?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Como dividir e (subdividir) o conjunto de teste?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Quando parar de acrescentar nós-internos e terminar numa folha?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valor dar a cada folha?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24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Escolher a ordem dos atributos a usar aleatoriamente (e.g.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ordem alfabética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spcBef>
                <a:spcPts val="24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binários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{0,1}) a divisão nos seus dois valores é natural;</a:t>
            </a:r>
          </a:p>
          <a:p>
            <a:pPr algn="just">
              <a:spcBef>
                <a:spcPts val="24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Criar folhas só quando obtiver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folhas “puras”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subconjunto de teste com apenas um dos valores da variável-alvo);</a:t>
            </a:r>
          </a:p>
          <a:p>
            <a:pPr algn="just">
              <a:spcBef>
                <a:spcPts val="24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valor da folha “pura” é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 único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variável-alvo.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básico para atributos binários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AND)*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de algoritmo básico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2" name="Heptagon 31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(“0”=2 ,“1”=0)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899592" y="2924944"/>
          <a:ext cx="2088231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˄</a:t>
                      </a:r>
                      <a:endParaRPr lang="en-US" sz="24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8" name="Date Placeholder 5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199</a:t>
            </a:fld>
            <a:endParaRPr lang="pt-PT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62" name="TextBox 61"/>
          <p:cNvSpPr txBox="1"/>
          <p:nvPr/>
        </p:nvSpPr>
        <p:spPr>
          <a:xfrm>
            <a:off x="6444208" y="402655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(“0”=1, “1”=1)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3275484" y="1989138"/>
            <a:ext cx="372" cy="26639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Introdução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Preparação </a:t>
            </a: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dos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Dados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Métodos de avaliação</a:t>
            </a:r>
            <a:endParaRPr lang="pt-PT" sz="2500" dirty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Modelos Exploratórios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Modelos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Preditivos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</a:t>
            </a:r>
            <a:r>
              <a:rPr lang="pt-BR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Computação Natural</a:t>
            </a: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9" name="Text Box 30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30956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pt-PT" sz="40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3"/>
          <p:cNvSpPr txBox="1">
            <a:spLocks noChangeArrowheads="1"/>
          </p:cNvSpPr>
          <p:nvPr/>
        </p:nvSpPr>
        <p:spPr bwMode="auto">
          <a:xfrm>
            <a:off x="611188" y="2276872"/>
            <a:ext cx="8209284" cy="173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Supervisionada</a:t>
            </a:r>
          </a:p>
          <a:p>
            <a:pPr marL="177800"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Aprende com exemplos pré-classificados;</a:t>
            </a:r>
          </a:p>
          <a:p>
            <a:pPr marL="177800"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Durante o processo de treino é dado ao sistema a resposta correta.</a:t>
            </a:r>
          </a:p>
          <a:p>
            <a:pPr marL="355600" algn="just">
              <a:spcBef>
                <a:spcPts val="600"/>
              </a:spcBef>
              <a:buClr>
                <a:srgbClr val="C00000"/>
              </a:buClr>
            </a:pPr>
            <a:endParaRPr lang="pt-PT" sz="20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229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5" name="Text Box 13"/>
          <p:cNvSpPr txBox="1">
            <a:spLocks noChangeArrowheads="1"/>
          </p:cNvSpPr>
          <p:nvPr/>
        </p:nvSpPr>
        <p:spPr bwMode="auto">
          <a:xfrm>
            <a:off x="611188" y="3860800"/>
            <a:ext cx="8064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296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Aprendizagem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1560" y="3951927"/>
            <a:ext cx="8064500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b="1" dirty="0" smtClean="0">
                <a:solidFill>
                  <a:schemeClr val="tx1"/>
                </a:solidFill>
                <a:latin typeface="Humnst777 BT" pitchFamily="34" charset="0"/>
              </a:rPr>
              <a:t>Não Supervisionada</a:t>
            </a:r>
          </a:p>
          <a:p>
            <a:pPr marL="177800"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dado um conjunto de exemplos com o objetivo de estabelecer a existência de categorias, classes ou clusters nos dados.</a:t>
            </a:r>
          </a:p>
          <a:p>
            <a:pPr marL="355600" algn="just">
              <a:spcBef>
                <a:spcPts val="600"/>
              </a:spcBef>
              <a:buClr>
                <a:srgbClr val="C00000"/>
              </a:buClr>
            </a:pPr>
            <a:endParaRPr lang="pt-PT" sz="20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AND)*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de algoritmo básico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8" name="Date Placeholder 5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200</a:t>
            </a:fld>
            <a:endParaRPr lang="pt-PT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(“0”=2 ,“1”=0)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52120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(“0”=1, 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80312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(“0”=0, “1”=1)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899592" y="2924944"/>
          <a:ext cx="2088231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˄</a:t>
                      </a:r>
                      <a:endParaRPr lang="en-US" sz="24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AND)*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de algoritmo básico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8" name="Date Placeholder 5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201</a:t>
            </a:fld>
            <a:endParaRPr lang="pt-PT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076056" y="393305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84168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176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812360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4368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84168" y="5528265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2360" y="551723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6056" y="443711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(50%)</a:t>
            </a: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899592" y="2924944"/>
          <a:ext cx="2088231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4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˄</a:t>
                      </a:r>
                      <a:endParaRPr lang="en-US" sz="24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4.12.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árvores são criadas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dividindo recursivamente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conjunto de teste em subconjuntos (i.e. os subconjuntos formados são eles próprios divididos em subconjuntos mais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escolha do atributo para o nó-raiz (e nós-internos subsequentes) e como realizar a sua divisão é feito de modo a obter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“melhor” divisão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após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 exaustiva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avaliação  depende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escolhida (tipicamente relacionadas com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homogeneidade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subconjuntos formados);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divisão termina quando é atingido determinado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obtém-se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 “pura”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suporte da folha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reduz abaixo de determinado limiar; …).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 de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Divisão recursiva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214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0848"/>
            <a:ext cx="6867102" cy="39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774919" y="5949280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3.27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C4.5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information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gain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multiplas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Trees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Gini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impurity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(categórica) e Redução de Variância (contínua)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binárias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 (Métricas)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grandes de folhas pequenas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demasiado específicos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com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muito 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pequenas de folhas grandes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extraem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conhecimento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/>
            <a:endParaRPr lang="pt-PT" sz="20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(substituir nós-internos por folhas):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parar a construção da árvore quando se atinge determinado critério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pré-poda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criar árvores muito grandes, seguido de eliminação de ramos estatisticamente pouco significantes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pós-poda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5528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Critério de paragem e Poda (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pruning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351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mais frequente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subconjunto de teste da folha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Variáveis-alvo contínua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subconunto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teste da folha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Valores das folhas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Árvores de Decisão podem ser decompostas em Regras de Decisão;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Estas Regras de Decisão podem ser obtidas simplesmente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atravessar as árvores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desde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até às folhas;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Regras de Decisão são da forma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B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salário= baixo &amp; montante = baixo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conceder = sim)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completo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Regras de Decisão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equivalente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à Árvore de Decisão;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podem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interpretadas isoladamente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aumentando 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interpretabilidade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Árvore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1464" y="2018035"/>
            <a:ext cx="5703888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209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29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Aprendizagem</a:t>
            </a: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37" y="2420888"/>
            <a:ext cx="6782334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267744" y="53732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Adaptado de Gama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et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al.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(2012)</a:t>
            </a:r>
            <a:endParaRPr lang="en-US" sz="14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210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1)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2)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montante=baixo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3)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4)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baixo,médio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5)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</a:t>
            </a:r>
            <a:r>
              <a:rPr lang="pt-PT" sz="1800" dirty="0" err="1" smtClean="0">
                <a:solidFill>
                  <a:schemeClr val="tx1"/>
                </a:solidFill>
              </a:rPr>
              <a:t>alto&amp;conta</a:t>
            </a:r>
            <a:r>
              <a:rPr lang="pt-PT" sz="1800" dirty="0" smtClean="0">
                <a:solidFill>
                  <a:schemeClr val="tx1"/>
                </a:solidFill>
              </a:rPr>
              <a:t>=sim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211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conta=não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Regras de Decisão podem ser obtidas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directamente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dos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Algoritmos para extração de regras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variam em complexidade:</a:t>
            </a:r>
          </a:p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 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Rule): regras geradas com base  num atributo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Top </a:t>
            </a:r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Down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parte de uma regra mais geral e vai acrescentando condições (de atributos presentes ou de outros) </a:t>
            </a:r>
          </a:p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Bottom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up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parte de uma regras mais específica e vai retirando condições (eliminando atributos ou não)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Para cada atributo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constrói-se uma regra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2000" b="1" dirty="0" smtClean="0">
                <a:solidFill>
                  <a:schemeClr val="tx1"/>
                </a:solidFill>
              </a:rPr>
              <a:t>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sym typeface="Symbol"/>
              </a:rPr>
              <a:t>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    onde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= valores 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 = classe mais frequente da variável;</a:t>
            </a:r>
            <a:endParaRPr lang="pt-PT" sz="2000" b="1" dirty="0" smtClean="0">
              <a:solidFill>
                <a:schemeClr val="tx1"/>
              </a:solidFill>
            </a:endParaRPr>
          </a:p>
          <a:p>
            <a:r>
              <a:rPr lang="pt-PT" sz="2000" dirty="0" smtClean="0">
                <a:solidFill>
                  <a:schemeClr val="tx1"/>
                </a:solidFill>
              </a:rPr>
              <a:t>2) Seleciona-se o atributo </a:t>
            </a:r>
            <a:r>
              <a:rPr lang="pt-PT" sz="2000" dirty="0">
                <a:solidFill>
                  <a:schemeClr val="tx1"/>
                </a:solidFill>
              </a:rPr>
              <a:t>que possui </a:t>
            </a:r>
            <a:r>
              <a:rPr lang="pt-PT" sz="2000" dirty="0" smtClean="0">
                <a:solidFill>
                  <a:schemeClr val="tx1"/>
                </a:solidFill>
              </a:rPr>
              <a:t>menor erro.</a:t>
            </a:r>
          </a:p>
          <a:p>
            <a:endParaRPr lang="pt-PT" sz="2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Os </a:t>
            </a:r>
            <a:r>
              <a:rPr lang="pt-PT" sz="2000" dirty="0" smtClean="0">
                <a:solidFill>
                  <a:schemeClr val="accent2"/>
                </a:solidFill>
              </a:rPr>
              <a:t>erros</a:t>
            </a:r>
            <a:r>
              <a:rPr lang="pt-PT" sz="2000" dirty="0" smtClean="0">
                <a:solidFill>
                  <a:schemeClr val="tx1"/>
                </a:solidFill>
              </a:rPr>
              <a:t> são calculados como: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Regras de Decisão: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One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213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2100225" name="Object 42"/>
          <p:cNvGraphicFramePr>
            <a:graphicFrameLocks noChangeAspect="1"/>
          </p:cNvGraphicFramePr>
          <p:nvPr/>
        </p:nvGraphicFramePr>
        <p:xfrm>
          <a:off x="3448347" y="4292600"/>
          <a:ext cx="2419797" cy="744538"/>
        </p:xfrm>
        <a:graphic>
          <a:graphicData uri="http://schemas.openxmlformats.org/presentationml/2006/ole">
            <p:oleObj spid="_x0000_s2100225" name="Equation" r:id="rId3" imgW="1371600" imgH="431640" progId="Equation.3">
              <p:embed/>
            </p:oleObj>
          </a:graphicData>
        </a:graphic>
      </p:graphicFrame>
      <p:graphicFrame>
        <p:nvGraphicFramePr>
          <p:cNvPr id="2100226" name="Object 42"/>
          <p:cNvGraphicFramePr>
            <a:graphicFrameLocks noChangeAspect="1"/>
          </p:cNvGraphicFramePr>
          <p:nvPr/>
        </p:nvGraphicFramePr>
        <p:xfrm>
          <a:off x="3419872" y="5157788"/>
          <a:ext cx="2701081" cy="1139825"/>
        </p:xfrm>
        <a:graphic>
          <a:graphicData uri="http://schemas.openxmlformats.org/presentationml/2006/ole">
            <p:oleObj spid="_x0000_s2100226" name="Equation" r:id="rId4" imgW="1498320" imgH="6602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672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Regras de Decisão: Qualidade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qualidade de uma regra pode ser medida por:</a:t>
            </a:r>
          </a:p>
        </p:txBody>
      </p:sp>
      <p:graphicFrame>
        <p:nvGraphicFramePr>
          <p:cNvPr id="2125825" name="Object 42"/>
          <p:cNvGraphicFramePr>
            <a:graphicFrameLocks noChangeAspect="1"/>
          </p:cNvGraphicFramePr>
          <p:nvPr/>
        </p:nvGraphicFramePr>
        <p:xfrm>
          <a:off x="1979712" y="2780928"/>
          <a:ext cx="4667795" cy="679450"/>
        </p:xfrm>
        <a:graphic>
          <a:graphicData uri="http://schemas.openxmlformats.org/presentationml/2006/ole">
            <p:oleObj spid="_x0000_s2125825" name="Equation" r:id="rId3" imgW="2743200" imgH="393480" progId="Equation.3">
              <p:embed/>
            </p:oleObj>
          </a:graphicData>
        </a:graphic>
      </p:graphicFrame>
      <p:graphicFrame>
        <p:nvGraphicFramePr>
          <p:cNvPr id="2125826" name="Object 42"/>
          <p:cNvGraphicFramePr>
            <a:graphicFrameLocks noChangeAspect="1"/>
          </p:cNvGraphicFramePr>
          <p:nvPr/>
        </p:nvGraphicFramePr>
        <p:xfrm>
          <a:off x="1979712" y="3857228"/>
          <a:ext cx="5343748" cy="723900"/>
        </p:xfrm>
        <a:graphic>
          <a:graphicData uri="http://schemas.openxmlformats.org/presentationml/2006/ole">
            <p:oleObj spid="_x0000_s2125826" name="Equation" r:id="rId4" imgW="3098520" imgH="419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Mimetizam bem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processo de decisão humana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exactos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relativamente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outros métodos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enviesamento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pouco robustos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dos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procura podem não capturar facilmente alguns conceitos de decisão (e.g. XOR).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215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4.13.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217</a:t>
            </a:fld>
            <a:endParaRPr lang="pt-PT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953793" name="Picture 1" descr="C:\Users\joao.lopes\Documents\Teaching\17.06.21_Intro_DataMining\Intro_DataMining_2017\images\pic6_decisiont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060848"/>
            <a:ext cx="5035296" cy="4164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715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194" name="Picture 2" descr="C:\Users\joao.lopes\Documents\Teaching\17.06.21_Intro_DataMining\Intro_DataMining_2017\images\pic4_decisiont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421" y="2060848"/>
            <a:ext cx="6237923" cy="4164235"/>
          </a:xfrm>
          <a:prstGeom prst="rect">
            <a:avLst/>
          </a:prstGeom>
          <a:noFill/>
        </p:spPr>
      </p:pic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218</a:t>
            </a:fld>
            <a:endParaRPr lang="pt-PT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5715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703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("../data/golf-testset.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(Play ~., 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Categorical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Tree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parms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"),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"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Impurity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control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rpart.control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minsplit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=4,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minbucket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=2,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leaf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cp=0.1,                 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#minimal gain</a:t>
            </a: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maxdepth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=20)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#maximal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depth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)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219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4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1.1. e 1.2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163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mod,uniform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TRUE,branch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=0.5,margin=0.05,main="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mod,use.n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TRUE,all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TRUE,cex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=0.8,fancy=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TRUE,pretty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</a:t>
            </a: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“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”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“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spcBef>
                <a:spcPts val="600"/>
              </a:spcBef>
            </a:pP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[,c("Play")],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&lt;- 100*(sum(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4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nas redes neuronais do cérebro, onde redes densas de simples neurónios interligados realizam processos de  aprendizagem muito complexos;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neurónios recebem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input de estímulos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estes estímulos juntam-se a partir de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combinação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servem de input a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activação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que produz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output de 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ser usados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regressão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estimação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modelos mais simples tem um só neurónio (i.e.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os mais complexos são compostas por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multi-camadas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de neurónios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 (SLP)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984400" y="2409855"/>
            <a:ext cx="5827960" cy="2808312"/>
            <a:chOff x="1187624" y="2900660"/>
            <a:chExt cx="5827960" cy="2808312"/>
          </a:xfrm>
        </p:grpSpPr>
        <p:sp>
          <p:nvSpPr>
            <p:cNvPr id="10" name="Oval 9"/>
            <p:cNvSpPr/>
            <p:nvPr/>
          </p:nvSpPr>
          <p:spPr bwMode="auto">
            <a:xfrm>
              <a:off x="3203848" y="4077072"/>
              <a:ext cx="1584176" cy="1008112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259632" y="34290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87624" y="400506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403623" y="527692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385846" y="4360397"/>
              <a:ext cx="770330" cy="436755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graphicFrame>
          <p:nvGraphicFramePr>
            <p:cNvPr id="21513" name="Objecto 215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60185717"/>
                </p:ext>
              </p:extLst>
            </p:nvPr>
          </p:nvGraphicFramePr>
          <p:xfrm>
            <a:off x="1387326" y="3411215"/>
            <a:ext cx="320675" cy="377825"/>
          </p:xfrm>
          <a:graphic>
            <a:graphicData uri="http://schemas.openxmlformats.org/presentationml/2006/ole">
              <p:oleObj spid="_x0000_s2087938" name="Equação" r:id="rId3" imgW="152280" imgH="215640" progId="Equation.3">
                <p:embed/>
              </p:oleObj>
            </a:graphicData>
          </a:graphic>
        </p:graphicFrame>
        <p:cxnSp>
          <p:nvCxnSpPr>
            <p:cNvPr id="21515" name="Conexão recta unidireccional 21514"/>
            <p:cNvCxnSpPr>
              <a:stCxn id="12" idx="6"/>
              <a:endCxn id="10" idx="1"/>
            </p:cNvCxnSpPr>
            <p:nvPr/>
          </p:nvCxnSpPr>
          <p:spPr bwMode="auto">
            <a:xfrm>
              <a:off x="1835696" y="3645024"/>
              <a:ext cx="1600149" cy="5796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18" name="Objecto 215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02784504"/>
                </p:ext>
              </p:extLst>
            </p:nvPr>
          </p:nvGraphicFramePr>
          <p:xfrm>
            <a:off x="1272009" y="3987279"/>
            <a:ext cx="347663" cy="377825"/>
          </p:xfrm>
          <a:graphic>
            <a:graphicData uri="http://schemas.openxmlformats.org/presentationml/2006/ole">
              <p:oleObj spid="_x0000_s2087939" name="Equação" r:id="rId4" imgW="164880" imgH="215640" progId="Equation.3">
                <p:embed/>
              </p:oleObj>
            </a:graphicData>
          </a:graphic>
        </p:graphicFrame>
        <p:cxnSp>
          <p:nvCxnSpPr>
            <p:cNvPr id="52" name="Conexão recta unidireccional 51"/>
            <p:cNvCxnSpPr>
              <a:stCxn id="13" idx="6"/>
            </p:cNvCxnSpPr>
            <p:nvPr/>
          </p:nvCxnSpPr>
          <p:spPr bwMode="auto">
            <a:xfrm>
              <a:off x="1763688" y="4221088"/>
              <a:ext cx="1440160" cy="2786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5" name="Conexão recta unidireccional 54"/>
            <p:cNvCxnSpPr/>
            <p:nvPr/>
          </p:nvCxnSpPr>
          <p:spPr bwMode="auto">
            <a:xfrm flipV="1">
              <a:off x="1619672" y="4765340"/>
              <a:ext cx="1584176" cy="3181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25" name="CaixaDeTexto 21524"/>
            <p:cNvSpPr txBox="1"/>
            <p:nvPr/>
          </p:nvSpPr>
          <p:spPr>
            <a:xfrm>
              <a:off x="1763688" y="290066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 smtClean="0">
                  <a:solidFill>
                    <a:schemeClr val="tx1"/>
                  </a:solidFill>
                </a:rPr>
                <a:t>1</a:t>
              </a:r>
              <a:endParaRPr lang="pt-PT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xão recta unidireccional 60"/>
            <p:cNvCxnSpPr>
              <a:stCxn id="53" idx="5"/>
              <a:endCxn id="10" idx="0"/>
            </p:cNvCxnSpPr>
            <p:nvPr/>
          </p:nvCxnSpPr>
          <p:spPr bwMode="auto">
            <a:xfrm>
              <a:off x="2111373" y="3244036"/>
              <a:ext cx="1884563" cy="8330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exão recta unidireccional 63"/>
            <p:cNvCxnSpPr>
              <a:stCxn id="14" idx="6"/>
            </p:cNvCxnSpPr>
            <p:nvPr/>
          </p:nvCxnSpPr>
          <p:spPr bwMode="auto">
            <a:xfrm flipV="1">
              <a:off x="1979687" y="4917740"/>
              <a:ext cx="1376561" cy="57520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29" name="Objecto 215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551619655"/>
                </p:ext>
              </p:extLst>
            </p:nvPr>
          </p:nvGraphicFramePr>
          <p:xfrm>
            <a:off x="1547887" y="5272088"/>
            <a:ext cx="374650" cy="400050"/>
          </p:xfrm>
          <a:graphic>
            <a:graphicData uri="http://schemas.openxmlformats.org/presentationml/2006/ole">
              <p:oleObj spid="_x0000_s2087940" name="Equação" r:id="rId5" imgW="177480" imgH="228600" progId="Equation.3">
                <p:embed/>
              </p:oleObj>
            </a:graphicData>
          </a:graphic>
        </p:graphicFrame>
        <p:graphicFrame>
          <p:nvGraphicFramePr>
            <p:cNvPr id="21530" name="Objecto 215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87686560"/>
                </p:ext>
              </p:extLst>
            </p:nvPr>
          </p:nvGraphicFramePr>
          <p:xfrm>
            <a:off x="2699792" y="3148682"/>
            <a:ext cx="400050" cy="400050"/>
          </p:xfrm>
          <a:graphic>
            <a:graphicData uri="http://schemas.openxmlformats.org/presentationml/2006/ole">
              <p:oleObj spid="_x0000_s2087941" name="Equação" r:id="rId6" imgW="190440" imgH="228600" progId="Equation.3">
                <p:embed/>
              </p:oleObj>
            </a:graphicData>
          </a:graphic>
        </p:graphicFrame>
        <p:graphicFrame>
          <p:nvGraphicFramePr>
            <p:cNvPr id="21531" name="Objecto 215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796869424"/>
                </p:ext>
              </p:extLst>
            </p:nvPr>
          </p:nvGraphicFramePr>
          <p:xfrm>
            <a:off x="2279725" y="3581400"/>
            <a:ext cx="373062" cy="377825"/>
          </p:xfrm>
          <a:graphic>
            <a:graphicData uri="http://schemas.openxmlformats.org/presentationml/2006/ole">
              <p:oleObj spid="_x0000_s2087942" name="Equação" r:id="rId7" imgW="177480" imgH="215640" progId="Equation.3">
                <p:embed/>
              </p:oleObj>
            </a:graphicData>
          </a:graphic>
        </p:graphicFrame>
        <p:graphicFrame>
          <p:nvGraphicFramePr>
            <p:cNvPr id="21532" name="Objecto 215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020559645"/>
                </p:ext>
              </p:extLst>
            </p:nvPr>
          </p:nvGraphicFramePr>
          <p:xfrm>
            <a:off x="2398787" y="4059238"/>
            <a:ext cx="400050" cy="377825"/>
          </p:xfrm>
          <a:graphic>
            <a:graphicData uri="http://schemas.openxmlformats.org/presentationml/2006/ole">
              <p:oleObj spid="_x0000_s2087943" name="Equação" r:id="rId8" imgW="190440" imgH="215640" progId="Equation.3">
                <p:embed/>
              </p:oleObj>
            </a:graphicData>
          </a:graphic>
        </p:graphicFrame>
        <p:graphicFrame>
          <p:nvGraphicFramePr>
            <p:cNvPr id="21533" name="Objecto 215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06765145"/>
                </p:ext>
              </p:extLst>
            </p:nvPr>
          </p:nvGraphicFramePr>
          <p:xfrm>
            <a:off x="2700412" y="5056188"/>
            <a:ext cx="400050" cy="400050"/>
          </p:xfrm>
          <a:graphic>
            <a:graphicData uri="http://schemas.openxmlformats.org/presentationml/2006/ole">
              <p:oleObj spid="_x0000_s2087944" name="Equação" r:id="rId9" imgW="190440" imgH="228600" progId="Equation.3">
                <p:embed/>
              </p:oleObj>
            </a:graphicData>
          </a:graphic>
        </p:graphicFrame>
        <p:graphicFrame>
          <p:nvGraphicFramePr>
            <p:cNvPr id="21534" name="Objecto 215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105192823"/>
                </p:ext>
              </p:extLst>
            </p:nvPr>
          </p:nvGraphicFramePr>
          <p:xfrm>
            <a:off x="3781425" y="4314825"/>
            <a:ext cx="692150" cy="500063"/>
          </p:xfrm>
          <a:graphic>
            <a:graphicData uri="http://schemas.openxmlformats.org/presentationml/2006/ole">
              <p:oleObj spid="_x0000_s2087945" name="Equation" r:id="rId10" imgW="291960" imgH="253800" progId="Equation.3">
                <p:embed/>
              </p:oleObj>
            </a:graphicData>
          </a:graphic>
        </p:graphicFrame>
        <p:cxnSp>
          <p:nvCxnSpPr>
            <p:cNvPr id="73" name="Conexão recta unidireccional 72"/>
            <p:cNvCxnSpPr>
              <a:stCxn id="10" idx="6"/>
              <a:endCxn id="15" idx="2"/>
            </p:cNvCxnSpPr>
            <p:nvPr/>
          </p:nvCxnSpPr>
          <p:spPr bwMode="auto">
            <a:xfrm flipV="1">
              <a:off x="4788024" y="4578775"/>
              <a:ext cx="597822" cy="23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8" name="CaixaDeTexto 77"/>
            <p:cNvSpPr txBox="1"/>
            <p:nvPr/>
          </p:nvSpPr>
          <p:spPr>
            <a:xfrm>
              <a:off x="5436096" y="4427820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Output.</a:t>
              </a:r>
              <a:endParaRPr lang="pt-PT" sz="12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36" name="Objecto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961642233"/>
                </p:ext>
              </p:extLst>
            </p:nvPr>
          </p:nvGraphicFramePr>
          <p:xfrm>
            <a:off x="6228184" y="4417219"/>
            <a:ext cx="787400" cy="307975"/>
          </p:xfrm>
          <a:graphic>
            <a:graphicData uri="http://schemas.openxmlformats.org/presentationml/2006/ole">
              <p:oleObj spid="_x0000_s2087946" name="Equation" r:id="rId11" imgW="431640" imgH="203040" progId="Equation.3">
                <p:embed/>
              </p:oleObj>
            </a:graphicData>
          </a:graphic>
        </p:graphicFrame>
      </p:grpSp>
      <p:sp>
        <p:nvSpPr>
          <p:cNvPr id="38" name="CaixaDeTexto 77"/>
          <p:cNvSpPr txBox="1"/>
          <p:nvPr/>
        </p:nvSpPr>
        <p:spPr>
          <a:xfrm>
            <a:off x="4288656" y="4673461"/>
            <a:ext cx="1080120" cy="472698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200" dirty="0" smtClean="0">
                <a:solidFill>
                  <a:schemeClr val="tx1"/>
                </a:solidFill>
              </a:rPr>
              <a:t>Função de combinação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39" name="CaixaDeTexto 77"/>
          <p:cNvSpPr txBox="1"/>
          <p:nvPr/>
        </p:nvSpPr>
        <p:spPr>
          <a:xfrm>
            <a:off x="6520904" y="4498087"/>
            <a:ext cx="1080120" cy="461665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200" dirty="0" smtClean="0">
                <a:solidFill>
                  <a:schemeClr val="tx1"/>
                </a:solidFill>
              </a:rPr>
              <a:t>Função de </a:t>
            </a:r>
            <a:r>
              <a:rPr lang="pt-PT" sz="1200" dirty="0" err="1" smtClean="0">
                <a:solidFill>
                  <a:schemeClr val="tx1"/>
                </a:solidFill>
              </a:rPr>
              <a:t>activação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49" name="CaixaDeTexto 77"/>
          <p:cNvSpPr txBox="1"/>
          <p:nvPr/>
        </p:nvSpPr>
        <p:spPr>
          <a:xfrm>
            <a:off x="1408336" y="2204864"/>
            <a:ext cx="792088" cy="276999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200" dirty="0" smtClean="0">
                <a:solidFill>
                  <a:schemeClr val="tx1"/>
                </a:solidFill>
              </a:rPr>
              <a:t>Entradas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51" name="CaixaDeTexto 77"/>
          <p:cNvSpPr txBox="1"/>
          <p:nvPr/>
        </p:nvSpPr>
        <p:spPr>
          <a:xfrm>
            <a:off x="4000624" y="2380238"/>
            <a:ext cx="936104" cy="461665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200" dirty="0" smtClean="0">
                <a:solidFill>
                  <a:schemeClr val="tx1"/>
                </a:solidFill>
              </a:rPr>
              <a:t>Pesos das conexões</a:t>
            </a:r>
            <a:endParaRPr lang="pt-PT" sz="1200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416448" y="2384455"/>
            <a:ext cx="576064" cy="432048"/>
          </a:xfrm>
          <a:prstGeom prst="ellipse">
            <a:avLst/>
          </a:prstGeom>
          <a:noFill/>
          <a:ln w="38100" cap="flat" cmpd="sng" algn="ctr">
            <a:solidFill>
              <a:srgbClr val="003E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Date Placeholder 4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222</a:t>
            </a:fld>
            <a:endParaRPr lang="pt-PT" dirty="0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1547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39552" y="5159514"/>
            <a:ext cx="80645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Classificador Linear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Regressão Múltipla Linear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 (SLP)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aphicFrame>
        <p:nvGraphicFramePr>
          <p:cNvPr id="21512" name="Objecto 215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57969944"/>
              </p:ext>
            </p:extLst>
          </p:nvPr>
        </p:nvGraphicFramePr>
        <p:xfrm>
          <a:off x="827088" y="2996952"/>
          <a:ext cx="4014787" cy="395288"/>
        </p:xfrm>
        <a:graphic>
          <a:graphicData uri="http://schemas.openxmlformats.org/presentationml/2006/ole">
            <p:oleObj spid="_x0000_s2088962" name="Equation" r:id="rId3" imgW="1904760" imgH="228600" progId="Equation.3">
              <p:embed/>
            </p:oleObj>
          </a:graphicData>
        </a:graphic>
      </p:graphicFrame>
      <p:sp>
        <p:nvSpPr>
          <p:cNvPr id="45" name="Date Placeholder 4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223</a:t>
            </a:fld>
            <a:endParaRPr lang="pt-PT" dirty="0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48" name="Objecto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61642233"/>
              </p:ext>
            </p:extLst>
          </p:nvPr>
        </p:nvGraphicFramePr>
        <p:xfrm>
          <a:off x="5724128" y="2880866"/>
          <a:ext cx="2224087" cy="692150"/>
        </p:xfrm>
        <a:graphic>
          <a:graphicData uri="http://schemas.openxmlformats.org/presentationml/2006/ole">
            <p:oleObj spid="_x0000_s2088963" name="Equation" r:id="rId4" imgW="1218960" imgH="457200" progId="Equation.3">
              <p:embed/>
            </p:oleObj>
          </a:graphicData>
        </a:graphic>
      </p:graphicFrame>
      <p:graphicFrame>
        <p:nvGraphicFramePr>
          <p:cNvPr id="2084877" name="Object 13"/>
          <p:cNvGraphicFramePr>
            <a:graphicFrameLocks noChangeAspect="1"/>
          </p:cNvGraphicFramePr>
          <p:nvPr/>
        </p:nvGraphicFramePr>
        <p:xfrm>
          <a:off x="5724128" y="3645024"/>
          <a:ext cx="1598613" cy="595312"/>
        </p:xfrm>
        <a:graphic>
          <a:graphicData uri="http://schemas.openxmlformats.org/presentationml/2006/ole">
            <p:oleObj spid="_x0000_s2088964" name="Equation" r:id="rId5" imgW="876240" imgH="393480" progId="Equation.3">
              <p:embed/>
            </p:oleObj>
          </a:graphicData>
        </a:graphic>
      </p:graphicFrame>
      <p:sp>
        <p:nvSpPr>
          <p:cNvPr id="50" name="CaixaDeTexto 77"/>
          <p:cNvSpPr txBox="1"/>
          <p:nvPr/>
        </p:nvSpPr>
        <p:spPr>
          <a:xfrm>
            <a:off x="1547664" y="2276872"/>
            <a:ext cx="25922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4" name="CaixaDeTexto 77"/>
          <p:cNvSpPr txBox="1"/>
          <p:nvPr/>
        </p:nvSpPr>
        <p:spPr>
          <a:xfrm>
            <a:off x="5436096" y="2287905"/>
            <a:ext cx="266429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graphicFrame>
        <p:nvGraphicFramePr>
          <p:cNvPr id="2084878" name="Object 14"/>
          <p:cNvGraphicFramePr>
            <a:graphicFrameLocks noChangeAspect="1"/>
          </p:cNvGraphicFramePr>
          <p:nvPr/>
        </p:nvGraphicFramePr>
        <p:xfrm>
          <a:off x="5724128" y="4509120"/>
          <a:ext cx="1020763" cy="306387"/>
        </p:xfrm>
        <a:graphic>
          <a:graphicData uri="http://schemas.openxmlformats.org/presentationml/2006/ole">
            <p:oleObj spid="_x0000_s2088965" name="Equation" r:id="rId6" imgW="558720" imgH="203040" progId="Equation.3">
              <p:embed/>
            </p:oleObj>
          </a:graphicData>
        </a:graphic>
      </p:graphicFrame>
      <p:graphicFrame>
        <p:nvGraphicFramePr>
          <p:cNvPr id="2088966" name="Object 42"/>
          <p:cNvGraphicFramePr>
            <a:graphicFrameLocks noChangeAspect="1"/>
          </p:cNvGraphicFramePr>
          <p:nvPr/>
        </p:nvGraphicFramePr>
        <p:xfrm>
          <a:off x="1080865" y="3429000"/>
          <a:ext cx="1258887" cy="746125"/>
        </p:xfrm>
        <a:graphic>
          <a:graphicData uri="http://schemas.openxmlformats.org/presentationml/2006/ole">
            <p:oleObj spid="_x0000_s2088966" name="Equation" r:id="rId7" imgW="596880" imgH="4316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547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Inicializa os pesos aleatoriamente;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Sequencialmente percorre todos os exemplos de treino, onde para cada exemplo:</a:t>
            </a:r>
          </a:p>
          <a:p>
            <a:pPr marL="457200"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Calcula o resultado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activação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do classificador linear;</a:t>
            </a:r>
          </a:p>
          <a:p>
            <a:pPr marL="457200"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De acordo com o valor do erro,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actualiza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os pesos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Volta ao 2) quando um exemplo está incorretamente classificado;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Retorna os pesos atualizados.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Classificador Linear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Função de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activação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225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Função não-linear geralmente com output entre 0 e 1;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Tipicamente, funções degrau ou funções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sigmóide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pic>
        <p:nvPicPr>
          <p:cNvPr id="67789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501008"/>
            <a:ext cx="27146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789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469357"/>
            <a:ext cx="28479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312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Actualização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dos pesos (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226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constituídos por duas fases: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actualização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dos pesos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inputs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propagam-se para a frente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até à camada de output;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output observado é comparado com o esperado usando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obtendo o erro;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erro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propaga-se para trás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desde o output até que todos os neurónios têm um erro associado;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esse erro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actualiza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os pesos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neurónio minimizando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12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Actualização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dos pesos (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cxnSp>
        <p:nvCxnSpPr>
          <p:cNvPr id="4" name="Conexão recta unidireccional 3"/>
          <p:cNvCxnSpPr/>
          <p:nvPr/>
        </p:nvCxnSpPr>
        <p:spPr bwMode="auto">
          <a:xfrm flipV="1">
            <a:off x="3339356" y="3655696"/>
            <a:ext cx="540000" cy="612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CaixaDeTexto 6"/>
          <p:cNvSpPr txBox="1"/>
          <p:nvPr/>
        </p:nvSpPr>
        <p:spPr>
          <a:xfrm>
            <a:off x="540000" y="4077072"/>
            <a:ext cx="806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44725" indent="-2244725"/>
            <a:r>
              <a:rPr lang="pt-PT" sz="2000" b="1" dirty="0" smtClean="0">
                <a:solidFill>
                  <a:schemeClr val="accent2"/>
                </a:solidFill>
                <a:latin typeface="Humnst777 BT"/>
              </a:rPr>
              <a:t>taxa de aprendizagem</a:t>
            </a:r>
          </a:p>
          <a:p>
            <a:pPr>
              <a:buFontTx/>
              <a:buChar char="-"/>
            </a:pPr>
            <a:r>
              <a:rPr lang="pt-PT" sz="2000" b="1" dirty="0" smtClean="0">
                <a:solidFill>
                  <a:srgbClr val="003E6C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Define a magnitude do ajuste feito no valor de cada peso;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A  magnitude define a velocidade de convergência da rede.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227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graphicFrame>
        <p:nvGraphicFramePr>
          <p:cNvPr id="2085891" name="Object 6"/>
          <p:cNvGraphicFramePr>
            <a:graphicFrameLocks noChangeAspect="1"/>
          </p:cNvGraphicFramePr>
          <p:nvPr/>
        </p:nvGraphicFramePr>
        <p:xfrm>
          <a:off x="2627784" y="2379663"/>
          <a:ext cx="3803650" cy="401637"/>
        </p:xfrm>
        <a:graphic>
          <a:graphicData uri="http://schemas.openxmlformats.org/presentationml/2006/ole">
            <p:oleObj spid="_x0000_s2089986" name="Equation" r:id="rId3" imgW="2184120" imgH="228600" progId="Equation.3">
              <p:embed/>
            </p:oleObj>
          </a:graphicData>
        </a:graphic>
      </p:graphicFrame>
      <p:graphicFrame>
        <p:nvGraphicFramePr>
          <p:cNvPr id="2085892" name="Object 6"/>
          <p:cNvGraphicFramePr>
            <a:graphicFrameLocks noChangeAspect="1"/>
          </p:cNvGraphicFramePr>
          <p:nvPr/>
        </p:nvGraphicFramePr>
        <p:xfrm>
          <a:off x="1983705" y="3356992"/>
          <a:ext cx="5108575" cy="401638"/>
        </p:xfrm>
        <a:graphic>
          <a:graphicData uri="http://schemas.openxmlformats.org/presentationml/2006/ole">
            <p:oleObj spid="_x0000_s2089987" name="Equation" r:id="rId4" imgW="2933640" imgH="228600" progId="Equation.3">
              <p:embed/>
            </p:oleObj>
          </a:graphicData>
        </a:graphic>
      </p:graphicFrame>
      <p:cxnSp>
        <p:nvCxnSpPr>
          <p:cNvPr id="14" name="Conexão recta unidireccional 3"/>
          <p:cNvCxnSpPr>
            <a:stCxn id="21" idx="1"/>
            <a:endCxn id="24" idx="2"/>
          </p:cNvCxnSpPr>
          <p:nvPr/>
        </p:nvCxnSpPr>
        <p:spPr bwMode="auto">
          <a:xfrm flipH="1" flipV="1">
            <a:off x="5529089" y="2744889"/>
            <a:ext cx="1491183" cy="48405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CaixaDeTexto 6"/>
          <p:cNvSpPr txBox="1"/>
          <p:nvPr/>
        </p:nvSpPr>
        <p:spPr>
          <a:xfrm>
            <a:off x="7020272" y="302889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função-custo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737001" y="2420889"/>
            <a:ext cx="1584176" cy="32400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12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4.14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redes podem ser constituídas por diferentes camadas dispostas paralelamente. A primeira designa-se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entrada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as camadas intermédias são designadas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camadas escondidas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última camada é designada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saída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Multi-layer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 (MLP)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oup 50"/>
          <p:cNvGrpSpPr/>
          <p:nvPr/>
        </p:nvGrpSpPr>
        <p:grpSpPr>
          <a:xfrm>
            <a:off x="1835696" y="3717032"/>
            <a:ext cx="5328592" cy="1800200"/>
            <a:chOff x="971600" y="3861048"/>
            <a:chExt cx="5328592" cy="1800200"/>
          </a:xfrm>
        </p:grpSpPr>
        <p:sp>
          <p:nvSpPr>
            <p:cNvPr id="10" name="Oval 9"/>
            <p:cNvSpPr/>
            <p:nvPr/>
          </p:nvSpPr>
          <p:spPr bwMode="auto">
            <a:xfrm>
              <a:off x="1835696" y="422108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35696" y="486916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275856" y="386104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275856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275856" y="52292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004048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0" idx="6"/>
              <a:endCxn id="12" idx="2"/>
            </p:cNvCxnSpPr>
            <p:nvPr/>
          </p:nvCxnSpPr>
          <p:spPr bwMode="auto">
            <a:xfrm flipV="1">
              <a:off x="2411760" y="4077072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Arrow Connector 18"/>
            <p:cNvCxnSpPr>
              <a:stCxn id="10" idx="6"/>
              <a:endCxn id="13" idx="2"/>
            </p:cNvCxnSpPr>
            <p:nvPr/>
          </p:nvCxnSpPr>
          <p:spPr bwMode="auto">
            <a:xfrm>
              <a:off x="2411760" y="4437112"/>
              <a:ext cx="864096" cy="28803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stCxn id="11" idx="6"/>
              <a:endCxn id="13" idx="3"/>
            </p:cNvCxnSpPr>
            <p:nvPr/>
          </p:nvCxnSpPr>
          <p:spPr bwMode="auto">
            <a:xfrm flipV="1">
              <a:off x="2411760" y="4877896"/>
              <a:ext cx="948459" cy="2072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Arrow Connector 23"/>
            <p:cNvCxnSpPr>
              <a:stCxn id="11" idx="6"/>
              <a:endCxn id="14" idx="2"/>
            </p:cNvCxnSpPr>
            <p:nvPr/>
          </p:nvCxnSpPr>
          <p:spPr bwMode="auto">
            <a:xfrm>
              <a:off x="2411760" y="5085184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stCxn id="11" idx="6"/>
              <a:endCxn id="12" idx="3"/>
            </p:cNvCxnSpPr>
            <p:nvPr/>
          </p:nvCxnSpPr>
          <p:spPr bwMode="auto">
            <a:xfrm flipV="1">
              <a:off x="2411760" y="4229824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stCxn id="10" idx="6"/>
              <a:endCxn id="14" idx="1"/>
            </p:cNvCxnSpPr>
            <p:nvPr/>
          </p:nvCxnSpPr>
          <p:spPr bwMode="auto">
            <a:xfrm>
              <a:off x="2411760" y="4437112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stCxn id="12" idx="6"/>
              <a:endCxn id="15" idx="2"/>
            </p:cNvCxnSpPr>
            <p:nvPr/>
          </p:nvCxnSpPr>
          <p:spPr bwMode="auto">
            <a:xfrm>
              <a:off x="3851920" y="4077072"/>
              <a:ext cx="1152128" cy="64807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stCxn id="13" idx="6"/>
              <a:endCxn id="15" idx="2"/>
            </p:cNvCxnSpPr>
            <p:nvPr/>
          </p:nvCxnSpPr>
          <p:spPr bwMode="auto">
            <a:xfrm>
              <a:off x="3851920" y="4725144"/>
              <a:ext cx="11521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Arrow Connector 43"/>
            <p:cNvCxnSpPr>
              <a:stCxn id="14" idx="6"/>
              <a:endCxn id="15" idx="2"/>
            </p:cNvCxnSpPr>
            <p:nvPr/>
          </p:nvCxnSpPr>
          <p:spPr bwMode="auto">
            <a:xfrm flipV="1">
              <a:off x="3851920" y="4725144"/>
              <a:ext cx="1152128" cy="72008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971600" y="4437112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971600" y="508518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724128" y="472514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2411760" y="5517232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camada de entrada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95936" y="558924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camada escondida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4128" y="555962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camada de saída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229</a:t>
            </a:fld>
            <a:endParaRPr lang="pt-PT" dirty="0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3"/>
          <p:cNvSpPr txBox="1">
            <a:spLocks noChangeArrowheads="1"/>
          </p:cNvSpPr>
          <p:nvPr/>
        </p:nvSpPr>
        <p:spPr bwMode="auto">
          <a:xfrm>
            <a:off x="611188" y="2564904"/>
            <a:ext cx="8064500" cy="3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O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R é uma linguagem e ambiente de computação estatística e construção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de gráficos;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Dispõe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de um conjunto de funcionalidades para manipulação de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dados, cálculos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e apresentação gráfica.</a:t>
            </a:r>
          </a:p>
          <a:p>
            <a:pPr marL="342900" indent="-342900" algn="just">
              <a:spcBef>
                <a:spcPts val="1200"/>
              </a:spcBef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O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R surge como um importante e poderoso veículo de análise interactiva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de dados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Rapidamente se estende a partir de um crescente conjunto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de livrarias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(packages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PT" sz="1800" dirty="0">
                <a:solidFill>
                  <a:schemeClr val="tx1"/>
                </a:solidFill>
              </a:rPr>
              <a:t>Os </a:t>
            </a:r>
            <a:r>
              <a:rPr lang="pt-PT" sz="1800" i="1" dirty="0">
                <a:solidFill>
                  <a:schemeClr val="tx1"/>
                </a:solidFill>
              </a:rPr>
              <a:t>packages </a:t>
            </a:r>
            <a:r>
              <a:rPr lang="pt-PT" sz="1800" dirty="0">
                <a:solidFill>
                  <a:schemeClr val="tx1"/>
                </a:solidFill>
              </a:rPr>
              <a:t>estão disponíveis por CRAN (Comprehensive R </a:t>
            </a:r>
            <a:r>
              <a:rPr lang="pt-PT" sz="1800" dirty="0" smtClean="0">
                <a:solidFill>
                  <a:schemeClr val="tx1"/>
                </a:solidFill>
              </a:rPr>
              <a:t>Archive Network</a:t>
            </a:r>
            <a:r>
              <a:rPr lang="pt-PT" sz="1800" dirty="0">
                <a:solidFill>
                  <a:schemeClr val="tx1"/>
                </a:solidFill>
              </a:rPr>
              <a:t>, </a:t>
            </a:r>
            <a:r>
              <a:rPr lang="pt-PT" sz="18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pt-PT" sz="1800" dirty="0" smtClean="0">
                <a:solidFill>
                  <a:schemeClr val="tx1"/>
                </a:solidFill>
                <a:hlinkClick r:id="rId2"/>
              </a:rPr>
              <a:t>CRAN.R-project.org</a:t>
            </a:r>
            <a:r>
              <a:rPr lang="pt-PT" sz="1800" dirty="0" smtClean="0">
                <a:solidFill>
                  <a:schemeClr val="tx1"/>
                </a:solidFill>
              </a:rPr>
              <a:t>) </a:t>
            </a:r>
            <a:r>
              <a:rPr lang="pt-PT" sz="1800" dirty="0">
                <a:solidFill>
                  <a:schemeClr val="tx1"/>
                </a:solidFill>
              </a:rPr>
              <a:t>e recomenda-se a sua instalação </a:t>
            </a:r>
            <a:r>
              <a:rPr lang="pt-PT" sz="1800" dirty="0" smtClean="0">
                <a:solidFill>
                  <a:schemeClr val="tx1"/>
                </a:solidFill>
              </a:rPr>
              <a:t>para explorar </a:t>
            </a:r>
            <a:r>
              <a:rPr lang="pt-PT" sz="1800" dirty="0">
                <a:solidFill>
                  <a:schemeClr val="tx1"/>
                </a:solidFill>
              </a:rPr>
              <a:t>áreas mais específicas da análise estatística.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614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R*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56" y="1772816"/>
            <a:ext cx="1073784" cy="816078"/>
          </a:xfrm>
          <a:prstGeom prst="rect">
            <a:avLst/>
          </a:prstGeom>
        </p:spPr>
      </p:pic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10691" y="5877272"/>
            <a:ext cx="77057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1400" i="1" dirty="0" smtClean="0">
                <a:solidFill>
                  <a:schemeClr val="bg2"/>
                </a:solidFill>
                <a:latin typeface="Humnst777 BT" pitchFamily="34" charset="0"/>
              </a:rPr>
              <a:t>* slides adaptados do curso  de R- nível básico de Rita Sousa e Pedro Campos, 2010</a:t>
            </a:r>
            <a:endParaRPr lang="pt-PT" sz="14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21969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Inputs e outputs devem ter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valores entre 0 e 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de neurónios das camadas escondidas influenciam o ajustamento do modelo aos dados: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reduzido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elevado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aprendizagem influencia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convergência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reduzida pode levar a longos tempos de aprendizagem;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elevada pode levar a perda de precisão;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Pesos iniciais influenciam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local de convergência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Dificuldades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230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 dos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minmax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atributos contínuos, variáveis indicadores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dummy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atributos categóricos);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avaliação de modelos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aprendizagem dinâmica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começar elevada e reduzir progressivamente);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Treinar a rede várias vezes 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diferentes valores iniciais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os pesos.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Estratégias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de formar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particularmente tolerante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aos dados sem necessidade da sua discriminação prévia. 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parâmetros ajustados dos modelos são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resultados podem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robustos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porque dependem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 e dos pesos iniciais das conexões. 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Conexão recta unidireccional 10"/>
          <p:cNvCxnSpPr/>
          <p:nvPr/>
        </p:nvCxnSpPr>
        <p:spPr bwMode="auto">
          <a:xfrm>
            <a:off x="3131840" y="2563218"/>
            <a:ext cx="52629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Conexão recta unidireccional 13"/>
          <p:cNvCxnSpPr/>
          <p:nvPr/>
        </p:nvCxnSpPr>
        <p:spPr bwMode="auto">
          <a:xfrm>
            <a:off x="3215520" y="3795403"/>
            <a:ext cx="769258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233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823745" name="Picture 1" descr="C:\Users\joao.lopes\Documents\Teaching\17.06.21_Intro_DataMining\Intro_DataMining_2017\images\pic3_neuraln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988840"/>
            <a:ext cx="5035296" cy="4164235"/>
          </a:xfrm>
          <a:prstGeom prst="rect">
            <a:avLst/>
          </a:prstGeom>
          <a:noFill/>
        </p:spPr>
      </p:pic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15594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5492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NeuralNetTools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("../data/ripley-set.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=c("0","1"))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set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by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sampling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replacement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bootindex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sample(1:n,size=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n,replace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bootindex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#Select settings for artificial neural network</a:t>
            </a:r>
          </a:p>
          <a:p>
            <a:pPr algn="just">
              <a:spcBef>
                <a:spcPts val="600"/>
              </a:spcBef>
            </a:pPr>
            <a:r>
              <a:rPr lang="en-US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&lt;- 0.3  #weight decay (improved version of learning rate)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&lt;- 500  #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Introdução ao Data </a:t>
            </a:r>
            <a:r>
              <a:rPr lang="pt-PT" dirty="0" err="1" smtClean="0"/>
              <a:t>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22666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446276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grid1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=1:5,decay=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train1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tuneGrid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=grid1,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space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to explore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Accuracy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evaluate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models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",trace=FALSE)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train1$bestTune[1,1]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nodes in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hidden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layer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Neural Network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nn_size,decay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nn_decay,maxit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plotnet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mod,cex_val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=0.7,circle_cex=3)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olden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mod,bar_plot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2893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 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“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raw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”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“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")],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&lt;- 100*(sum(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</p:spTree>
    <p:extLst>
      <p:ext uri="{BB962C8B-B14F-4D97-AF65-F5344CB8AC3E}">
        <p14:creationId xmlns:p14="http://schemas.microsoft.com/office/powerpoint/2010/main" xmlns="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baseiam na construção de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óptimo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(ou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conunto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com o objetivo de separar 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classes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 com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maior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margem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possível;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utilizado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categorizações lineares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mas também permite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classificações não-lineares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Tanto permite modelos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(usando conjuntos de testes) como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não-supervisionados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(formando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clusters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naturais);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regressão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estimação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2800" i="1" u="sng" dirty="0">
                <a:solidFill>
                  <a:schemeClr val="bg2"/>
                </a:solidFill>
                <a:latin typeface="Humnst777 BT" pitchFamily="34" charset="0"/>
              </a:rPr>
              <a:t> Vector </a:t>
            </a:r>
            <a:r>
              <a:rPr lang="pt-PT" sz="2800" i="1" u="sng" dirty="0" err="1">
                <a:solidFill>
                  <a:schemeClr val="bg2"/>
                </a:solidFill>
                <a:latin typeface="Humnst777 BT" pitchFamily="34" charset="0"/>
              </a:rPr>
              <a:t>Machine</a:t>
            </a:r>
            <a:r>
              <a:rPr lang="pt-PT" sz="2800" u="sng" dirty="0">
                <a:solidFill>
                  <a:schemeClr val="bg2"/>
                </a:solidFill>
                <a:latin typeface="Humnst777 BT" pitchFamily="34" charset="0"/>
              </a:rPr>
              <a:t> (SVM)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Em termos geométricos pode ser visto como a procura de um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separa um atributo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categórico binário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separação completa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hard-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só é possível se o conjunto de treino for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linearmente separável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Escolhe, de entre um número infinito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aquele que faz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separação máxima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duas classes;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 caso de não haver separação linear pode-se usar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ainda assim se encontrar a separação incompleta máxima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soft-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existe um único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bem definindo.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Linear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SVM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 SVM</a:t>
            </a:r>
            <a:endParaRPr lang="pt-PT" sz="28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239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200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4104456" cy="353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187624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3.31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5724128" y="3284984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724128" y="2780928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5724128" y="3789040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6300192" y="2564904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hiperplano</a:t>
            </a:r>
            <a:endParaRPr lang="en-US" sz="1600" dirty="0">
              <a:latin typeface="Humnst777 B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0192" y="3573016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vectores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de suporte</a:t>
            </a:r>
            <a:endParaRPr lang="en-US" sz="1600" dirty="0">
              <a:latin typeface="Humnst777 B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0192" y="3090446"/>
            <a:ext cx="938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margem</a:t>
            </a:r>
            <a:endParaRPr lang="en-US" sz="1600" dirty="0">
              <a:latin typeface="Humnst777 BT"/>
            </a:endParaRP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72" name="Text Box 24"/>
          <p:cNvSpPr txBox="1">
            <a:spLocks noChangeArrowheads="1"/>
          </p:cNvSpPr>
          <p:nvPr/>
        </p:nvSpPr>
        <p:spPr bwMode="auto">
          <a:xfrm>
            <a:off x="611560" y="2304742"/>
            <a:ext cx="79799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just">
              <a:spcAft>
                <a:spcPts val="600"/>
              </a:spcAft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</a:rPr>
              <a:t>De distribuição gratuita, muito voltado para a análise e tratamento estatístico de dados</a:t>
            </a:r>
            <a:r>
              <a:rPr lang="pt-PT" sz="2000" dirty="0" smtClean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  -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Vantagens</a:t>
            </a: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611560" y="3118609"/>
            <a:ext cx="7979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just">
              <a:spcAft>
                <a:spcPts val="600"/>
              </a:spcAft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</a:rPr>
              <a:t>Compatível com diversas plataformas: UNIX, Windows e </a:t>
            </a:r>
            <a:r>
              <a:rPr lang="pt-PT" sz="2000" dirty="0" err="1" smtClean="0">
                <a:solidFill>
                  <a:schemeClr val="tx1"/>
                </a:solidFill>
              </a:rPr>
              <a:t>MacOS</a:t>
            </a:r>
            <a:r>
              <a:rPr lang="pt-PT" sz="2000" dirty="0" smtClean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611560" y="3801234"/>
            <a:ext cx="79799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just">
              <a:spcAft>
                <a:spcPts val="600"/>
              </a:spcAft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</a:rPr>
              <a:t>Permite a ligação a interfaces de diferentes formatos: Excel, Access, SPSS, SAS, SQL Server…</a:t>
            </a:r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611560" y="4725144"/>
            <a:ext cx="79799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just">
              <a:spcAft>
                <a:spcPts val="600"/>
              </a:spcAft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</a:rPr>
              <a:t>É </a:t>
            </a:r>
            <a:r>
              <a:rPr lang="pt-PT" sz="2000" i="1" dirty="0" smtClean="0">
                <a:solidFill>
                  <a:schemeClr val="tx1"/>
                </a:solidFill>
              </a:rPr>
              <a:t>Open </a:t>
            </a:r>
            <a:r>
              <a:rPr lang="pt-PT" sz="2000" i="1" dirty="0" err="1" smtClean="0">
                <a:solidFill>
                  <a:schemeClr val="tx1"/>
                </a:solidFill>
              </a:rPr>
              <a:t>Source</a:t>
            </a:r>
            <a:r>
              <a:rPr lang="pt-PT" sz="2000" i="1" dirty="0" smtClean="0">
                <a:solidFill>
                  <a:schemeClr val="tx1"/>
                </a:solidFill>
              </a:rPr>
              <a:t>,</a:t>
            </a:r>
            <a:r>
              <a:rPr lang="pt-PT" sz="2000" dirty="0" smtClean="0">
                <a:solidFill>
                  <a:schemeClr val="tx1"/>
                </a:solidFill>
              </a:rPr>
              <a:t> permitindo ao utilizador aceder ou alterar funcionalidades existentes, bem como criar novas.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72" grpId="0"/>
      <p:bldP spid="15" grpId="0"/>
      <p:bldP spid="16" grpId="0"/>
      <p:bldP spid="17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maioria dos problemas reais não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possível separar as classes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linearmente;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Usa-se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fronteiras locais (e.g.  Gaussiano,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Epanechnikov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Polinomial, Radial)</a:t>
            </a:r>
          </a:p>
        </p:txBody>
      </p:sp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Nonlinear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SVM</a:t>
            </a:r>
            <a:endParaRPr lang="pt-PT" sz="28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240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2091014" name="Picture 6" descr="C:\Users\joao.lopes\Downloads\Kernel_Machin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705572"/>
            <a:ext cx="4762500" cy="21717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670612" y="5898758"/>
            <a:ext cx="3789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Alisneaky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 (2011) “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Kernel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Machine.png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”</a:t>
            </a:r>
            <a:endParaRPr lang="en-US" sz="1600" dirty="0">
              <a:latin typeface="Humnst777 BT"/>
            </a:endParaRPr>
          </a:p>
        </p:txBody>
      </p:sp>
      <p:pic>
        <p:nvPicPr>
          <p:cNvPr id="2162690" name="Picture 2" descr="C:\Users\joao.lopes\Documents\Projects\2017.06.21_IDM2017\images\pic_decisiontree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717032"/>
            <a:ext cx="1920240" cy="164592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611560" y="537321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epanechnikov</a:t>
            </a:r>
            <a:r>
              <a:rPr lang="pt-PT" sz="1600" dirty="0" smtClean="0">
                <a:solidFill>
                  <a:srgbClr val="FF0000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kernel</a:t>
            </a:r>
            <a:endParaRPr lang="en-US" sz="1600" dirty="0">
              <a:solidFill>
                <a:srgbClr val="FF0000"/>
              </a:solidFill>
              <a:latin typeface="Humnst777 B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66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SVM for </a:t>
            </a:r>
            <a:r>
              <a:rPr lang="pt-PT" sz="2800" u="sng" dirty="0" err="1" smtClean="0">
                <a:solidFill>
                  <a:schemeClr val="bg2"/>
                </a:solidFill>
                <a:latin typeface="Humnst777 BT" pitchFamily="34" charset="0"/>
              </a:rPr>
              <a:t>Regression</a:t>
            </a:r>
            <a:endParaRPr lang="pt-PT" sz="28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dirty="0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12"/>
          <p:cNvSpPr/>
          <p:nvPr/>
        </p:nvSpPr>
        <p:spPr>
          <a:xfrm>
            <a:off x="982831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3.33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pic>
        <p:nvPicPr>
          <p:cNvPr id="2156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894" y="2484090"/>
            <a:ext cx="55054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 bwMode="auto">
          <a:xfrm>
            <a:off x="1979712" y="3789040"/>
            <a:ext cx="576064" cy="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892683" y="358569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envelope</a:t>
            </a:r>
            <a:endParaRPr lang="en-US" sz="1600" dirty="0">
              <a:latin typeface="Humnst777 B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6516216" y="3996258"/>
            <a:ext cx="144016" cy="72008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314249" y="4725144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FF0000"/>
                </a:solidFill>
                <a:latin typeface="Humnst777 BT"/>
              </a:rPr>
              <a:t>Erro = 0</a:t>
            </a:r>
            <a:endParaRPr lang="en-US" sz="1600" dirty="0">
              <a:solidFill>
                <a:srgbClr val="FF0000"/>
              </a:solidFill>
              <a:latin typeface="Humnst777 B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99481" y="2946430"/>
            <a:ext cx="1848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 x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[+ Erro]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5796136" y="2492896"/>
            <a:ext cx="288032" cy="648072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940152" y="2132856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FF0000"/>
                </a:solidFill>
                <a:latin typeface="Humnst777 BT"/>
              </a:rPr>
              <a:t>Erro != 0</a:t>
            </a:r>
            <a:endParaRPr lang="en-US" sz="1600" dirty="0">
              <a:solidFill>
                <a:srgbClr val="FF0000"/>
              </a:solidFill>
              <a:latin typeface="Humnst777 BT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6804248" y="2492968"/>
            <a:ext cx="288032" cy="64800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custo da classificação errada (soft-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contínua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</a:t>
            </a:r>
            <a:r>
              <a:rPr lang="pt-PT" sz="2000" i="1" dirty="0" smtClean="0">
                <a:solidFill>
                  <a:schemeClr val="tx1"/>
                </a:solidFill>
                <a:latin typeface="Humanst521 BT"/>
              </a:rPr>
              <a:t>-</a:t>
            </a:r>
            <a:r>
              <a:rPr lang="pt-PT" sz="2000" i="1" dirty="0" err="1" smtClean="0">
                <a:solidFill>
                  <a:schemeClr val="tx1"/>
                </a:solidFill>
                <a:latin typeface="Humanst521 BT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o tamanho do “envelope” que define a “linha de regressão”.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aos dados sem necessidade da sua discriminação prévia;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não tem problemas de convergência local, garantindo a procura pelo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parâmetros ajustados dos modelos são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Falta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objectividade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da função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243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1861633" name="Picture 1" descr="C:\Users\joao.lopes\Documents\Teaching\17.06.21_Intro_DataMining\Intro_DataMining_2017\images\pic4_sv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1914" y="2001069"/>
            <a:ext cx="5344382" cy="4164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("e1071")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("../data/golf-testset.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Recoding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dummy</a:t>
            </a:r>
            <a:r>
              <a:rPr lang="pt-PT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endParaRPr lang="pt-PT" sz="12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[,"Outlook"]-1)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"]-1)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(tmp1) = paste("Outlook",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[,"Outlook"]),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="_")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(tmp2) = paste("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"]),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="_")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(tmp1,tmp2,trainset[,c("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","Play")])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[,"Outlook"])</a:t>
            </a: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446276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[,"Outlook"]-1)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"]-1)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(tmp1) = paste("Outlook",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[,"Outlook"]),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="_")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(tmp2) = paste("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"]),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="_")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(tmp1,tmp2,testset[,c("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","Play")])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SVM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svm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(Play ~ .,       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=TRUE,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scaling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stored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testing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="C-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",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#SVM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algorithm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="radial",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type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gamma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=1.0,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gamma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=1.0,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#C-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constant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tolerance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=0.001,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convergence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epsilon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epsilon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=0.0)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loss-function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epsilon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01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548000"/>
            <a:ext cx="8064000" cy="263149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 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[,c("Play")],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&lt;- 100*(sum(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)))/sum(</a:t>
            </a: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01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540000" y="2160000"/>
            <a:ext cx="8064000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 computação natural inclui algoritmos que se inspiram em processos que ocorrem na </a:t>
            </a:r>
            <a:r>
              <a:rPr lang="pt-PT" sz="2000" dirty="0" smtClean="0">
                <a:solidFill>
                  <a:schemeClr val="accent2"/>
                </a:solidFill>
              </a:rPr>
              <a:t>Natureza</a:t>
            </a:r>
            <a:r>
              <a:rPr lang="pt-PT" sz="20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Usados quando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métodos matemáticos tradicionais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podem ser usados ou são demasiado “dispendiosos”;</a:t>
            </a: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Algoritmos desenvolvidos para </a:t>
            </a:r>
            <a:r>
              <a:rPr lang="pt-PT" sz="2000" dirty="0" smtClean="0">
                <a:solidFill>
                  <a:schemeClr val="accent2"/>
                </a:solidFill>
              </a:rPr>
              <a:t>procura e otimização</a:t>
            </a:r>
            <a:r>
              <a:rPr lang="pt-PT" sz="2000" dirty="0" smtClean="0">
                <a:solidFill>
                  <a:schemeClr val="tx1"/>
                </a:solidFill>
              </a:rPr>
              <a:t> (i.e.  seleção do melhor elemento de um conjunto);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São normalmente constituídos por </a:t>
            </a:r>
            <a:r>
              <a:rPr lang="pt-PT" sz="2000" dirty="0" smtClean="0">
                <a:solidFill>
                  <a:schemeClr val="accent2"/>
                </a:solidFill>
              </a:rPr>
              <a:t>heurísticas de procura </a:t>
            </a:r>
            <a:r>
              <a:rPr lang="pt-PT" sz="2000" dirty="0" smtClean="0">
                <a:solidFill>
                  <a:schemeClr val="tx1"/>
                </a:solidFill>
              </a:rPr>
              <a:t>acopladas a funções de custo (</a:t>
            </a:r>
            <a:r>
              <a:rPr lang="pt-PT" sz="2000" dirty="0" smtClean="0">
                <a:solidFill>
                  <a:schemeClr val="accent2"/>
                </a:solidFill>
              </a:rPr>
              <a:t>minimização</a:t>
            </a:r>
            <a:r>
              <a:rPr lang="pt-PT" sz="2000" dirty="0" smtClean="0">
                <a:solidFill>
                  <a:schemeClr val="tx1"/>
                </a:solidFill>
              </a:rPr>
              <a:t>) ou de fitness (</a:t>
            </a:r>
            <a:r>
              <a:rPr lang="pt-PT" sz="2000" dirty="0" smtClean="0">
                <a:solidFill>
                  <a:schemeClr val="accent2"/>
                </a:solidFill>
              </a:rPr>
              <a:t>maximização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pPr algn="just">
              <a:spcBef>
                <a:spcPts val="600"/>
              </a:spcBef>
            </a:pP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redes neuronais artificiais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computação evolutiva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inteligência de enxames</a:t>
            </a:r>
            <a:r>
              <a:rPr lang="pt-PT" sz="2000" b="1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40000" y="2160000"/>
            <a:ext cx="8064000" cy="4077312"/>
          </a:xfrm>
          <a:noFill/>
        </p:spPr>
        <p:txBody>
          <a:bodyPr/>
          <a:lstStyle/>
          <a:p>
            <a:pPr marL="0" indent="0">
              <a:buNone/>
            </a:pPr>
            <a:r>
              <a:rPr lang="pt-PT" altLang="en-GB" sz="2000" b="1" dirty="0" smtClean="0">
                <a:latin typeface="Humanst521 BT"/>
              </a:rPr>
              <a:t>Computação Evolutiva (e.g. Algoritmos Genéticos)</a:t>
            </a:r>
          </a:p>
          <a:p>
            <a:pPr marL="0" indent="0">
              <a:buNone/>
            </a:pPr>
            <a:r>
              <a:rPr lang="pt-PT" altLang="en-GB" sz="2000" dirty="0" smtClean="0">
                <a:latin typeface="Humanst521 BT"/>
              </a:rPr>
              <a:t>Baseada na evolução natural dos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sistemas biológicos</a:t>
            </a:r>
            <a:r>
              <a:rPr lang="pt-PT" altLang="en-GB" sz="2000" dirty="0" smtClean="0">
                <a:latin typeface="Humanst521 BT"/>
              </a:rPr>
              <a:t>, em que uma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 smtClean="0">
                <a:latin typeface="Humanst521 BT"/>
              </a:rPr>
              <a:t> em evolução (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mutação</a:t>
            </a:r>
            <a:r>
              <a:rPr lang="pt-PT" altLang="en-GB" sz="2000" dirty="0" smtClean="0">
                <a:latin typeface="Humanst521 BT"/>
              </a:rPr>
              <a:t>) é selecionada (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seleção</a:t>
            </a:r>
            <a:r>
              <a:rPr lang="pt-PT" altLang="en-GB" sz="2000" dirty="0" smtClean="0">
                <a:latin typeface="Humanst521 BT"/>
              </a:rPr>
              <a:t>) e troca informação entre si (</a:t>
            </a:r>
            <a:r>
              <a:rPr lang="pt-PT" altLang="en-GB" sz="2000" dirty="0" err="1" smtClean="0">
                <a:solidFill>
                  <a:schemeClr val="accent2"/>
                </a:solidFill>
                <a:latin typeface="Humanst521 BT"/>
              </a:rPr>
              <a:t>crossover</a:t>
            </a:r>
            <a:r>
              <a:rPr lang="pt-PT" altLang="en-GB" sz="2000" dirty="0" smtClean="0">
                <a:latin typeface="Humanst521 BT"/>
              </a:rPr>
              <a:t>).</a:t>
            </a:r>
          </a:p>
          <a:p>
            <a:pPr marL="0" indent="0">
              <a:buNone/>
            </a:pPr>
            <a:endParaRPr lang="pt-PT" altLang="en-GB" sz="2000" dirty="0" smtClean="0">
              <a:latin typeface="Humanst521 BT"/>
            </a:endParaRPr>
          </a:p>
          <a:p>
            <a:pPr marL="0" indent="0">
              <a:buNone/>
            </a:pPr>
            <a:r>
              <a:rPr lang="pt-PT" altLang="en-GB" sz="2000" b="1" dirty="0" smtClean="0">
                <a:latin typeface="Humanst521 BT"/>
              </a:rPr>
              <a:t>Inteligência de Enxames (e.g. </a:t>
            </a:r>
            <a:r>
              <a:rPr lang="pt-PT" altLang="en-GB" sz="2000" b="1" i="1" dirty="0" err="1" smtClean="0">
                <a:latin typeface="Humanst521 BT"/>
              </a:rPr>
              <a:t>Particle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Swarm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Optimization</a:t>
            </a:r>
            <a:r>
              <a:rPr lang="pt-PT" altLang="en-GB" sz="2000" b="1" i="1" dirty="0" smtClean="0">
                <a:latin typeface="Humanst521 BT"/>
              </a:rPr>
              <a:t>)</a:t>
            </a:r>
          </a:p>
          <a:p>
            <a:pPr marL="0" indent="0">
              <a:buNone/>
            </a:pPr>
            <a:r>
              <a:rPr lang="pt-PT" altLang="en-GB" sz="2000" dirty="0" smtClean="0">
                <a:latin typeface="Humanst521 BT"/>
              </a:rPr>
              <a:t>Baseada na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inteligência </a:t>
            </a:r>
            <a:r>
              <a:rPr lang="pt-PT" altLang="en-GB" sz="2000" dirty="0" err="1" smtClean="0">
                <a:solidFill>
                  <a:schemeClr val="accent2"/>
                </a:solidFill>
                <a:latin typeface="Humanst521 BT"/>
              </a:rPr>
              <a:t>colectiva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 </a:t>
            </a:r>
            <a:r>
              <a:rPr lang="pt-PT" altLang="en-GB" sz="2000" dirty="0" smtClean="0">
                <a:latin typeface="Humanst521 BT"/>
              </a:rPr>
              <a:t>de uma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 smtClean="0">
                <a:latin typeface="Humanst521 BT"/>
              </a:rPr>
              <a:t> que interagem a nível local. Os agentes são caracterizados pela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posição</a:t>
            </a:r>
            <a:r>
              <a:rPr lang="pt-PT" altLang="en-GB" sz="2000" dirty="0" smtClean="0">
                <a:latin typeface="Humanst521 BT"/>
              </a:rPr>
              <a:t> e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velocidade</a:t>
            </a:r>
            <a:r>
              <a:rPr lang="pt-PT" altLang="en-GB" sz="2000" dirty="0" smtClean="0">
                <a:latin typeface="Humanst521 BT"/>
              </a:rPr>
              <a:t>, e são influenciados pelo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seu conhecimento </a:t>
            </a:r>
            <a:r>
              <a:rPr lang="pt-PT" altLang="en-GB" sz="2000" dirty="0" smtClean="0">
                <a:latin typeface="Humanst521 BT"/>
              </a:rPr>
              <a:t>e pelo conhecimento da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vizinhança</a:t>
            </a:r>
            <a:r>
              <a:rPr lang="pt-PT" altLang="en-GB" sz="2000" dirty="0" smtClean="0">
                <a:latin typeface="Humanst521 BT"/>
              </a:rPr>
              <a:t>.</a:t>
            </a:r>
          </a:p>
        </p:txBody>
      </p:sp>
      <p:sp>
        <p:nvSpPr>
          <p:cNvPr id="4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249</a:t>
            </a:fld>
            <a:endParaRPr lang="pt-PT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Computação Natural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8" name="Text Box 12"/>
          <p:cNvSpPr txBox="1">
            <a:spLocks noChangeArrowheads="1"/>
          </p:cNvSpPr>
          <p:nvPr/>
        </p:nvSpPr>
        <p:spPr bwMode="auto">
          <a:xfrm>
            <a:off x="635373" y="2172176"/>
            <a:ext cx="81962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Interação,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com o utilizador, baseada numa janela de comandos;</a:t>
            </a:r>
          </a:p>
        </p:txBody>
      </p:sp>
      <p:sp>
        <p:nvSpPr>
          <p:cNvPr id="260110" name="Text Box 14"/>
          <p:cNvSpPr txBox="1">
            <a:spLocks noChangeArrowheads="1"/>
          </p:cNvSpPr>
          <p:nvPr/>
        </p:nvSpPr>
        <p:spPr bwMode="auto">
          <a:xfrm>
            <a:off x="648074" y="2879740"/>
            <a:ext cx="35030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/>
              </a:rPr>
              <a:t>Exige o recurso a programação;</a:t>
            </a:r>
          </a:p>
        </p:txBody>
      </p:sp>
      <p:pic>
        <p:nvPicPr>
          <p:cNvPr id="260111" name="Picture 15"/>
          <p:cNvPicPr>
            <a:picLocks noChangeAspect="1" noChangeArrowheads="1"/>
          </p:cNvPicPr>
          <p:nvPr/>
        </p:nvPicPr>
        <p:blipFill>
          <a:blip r:embed="rId2" cstate="print"/>
          <a:srcRect t="10829" r="34294" b="29121"/>
          <a:stretch>
            <a:fillRect/>
          </a:stretch>
        </p:blipFill>
        <p:spPr bwMode="auto">
          <a:xfrm>
            <a:off x="4499992" y="2708920"/>
            <a:ext cx="4251801" cy="291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0113" name="Text Box 17"/>
          <p:cNvSpPr txBox="1">
            <a:spLocks noChangeArrowheads="1"/>
          </p:cNvSpPr>
          <p:nvPr/>
        </p:nvSpPr>
        <p:spPr bwMode="auto">
          <a:xfrm>
            <a:off x="611560" y="3742000"/>
            <a:ext cx="397160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/>
              </a:rPr>
              <a:t>Apesar de existirem muitas facilidades de entreajuda na comunidade de utilizadores do R, esta linguagem não tem suporte técnico assegurado.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  -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Desvantagens</a:t>
            </a:r>
          </a:p>
        </p:txBody>
      </p:sp>
      <p:sp>
        <p:nvSpPr>
          <p:cNvPr id="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</a:t>
            </a:fld>
            <a:endParaRPr lang="pt-PT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0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8" grpId="0"/>
      <p:bldP spid="260110" grpId="0"/>
      <p:bldP spid="260113" grpId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err="1" smtClean="0">
                <a:solidFill>
                  <a:schemeClr val="bg2"/>
                </a:solidFill>
              </a:rPr>
              <a:t>Algoritmos</a:t>
            </a:r>
            <a:r>
              <a:rPr lang="en-US" sz="3800" dirty="0" smtClean="0">
                <a:solidFill>
                  <a:schemeClr val="bg2"/>
                </a:solidFill>
              </a:rPr>
              <a:t> </a:t>
            </a:r>
            <a:r>
              <a:rPr lang="en-US" sz="3800" dirty="0" err="1" smtClean="0">
                <a:solidFill>
                  <a:schemeClr val="bg2"/>
                </a:solidFill>
              </a:rPr>
              <a:t>Genéticos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250</a:t>
            </a:fld>
            <a:endParaRPr lang="pt-PT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Tornados popular no início dos anos 70 por John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Holland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Baseados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evolução natural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sistemas biológicos;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Utilizam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população de agentes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cada um caracterizado por uma sequência de valores dos atributos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que geram iterativamente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novas gerações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agentes;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avaliados por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deve ser maximizada.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população evolui ao longo do tempo através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mecanismos evolutivos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ao selecionar os “melhores” agentes para as gerações seguintes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por troca de informação entre agentes (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crossover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por transferência imperfeita de informação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251</a:t>
            </a:fld>
            <a:endParaRPr lang="pt-PT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Elementos dos Algoritmos Genéticos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formada por vários agentes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indivíduos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esses indivíduos são representados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população de indivíduos gera novas populações ao longo do tempo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gerações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caracterizadas por diferentes conjuntos de cromossomas;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cromossomas são uma possível solução para o problema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hipótese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são constituídos por um  conjunto de valores dos atributos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codificação binária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dos atributos é comum representando presença ou ausência do atributo (mas existem outras alternativas);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mecanismos evolutivos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actuam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sobre os cromossomas.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252</a:t>
            </a:fld>
            <a:endParaRPr lang="pt-PT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Mecanismos evolutivos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Seleção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- os cromossomas com maior fitness são passados para a geração seguinte. Esta seleção pode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determinística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(passam os melhores)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estocástica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(existe uma probabilidade associada).</a:t>
            </a:r>
          </a:p>
          <a:p>
            <a:pPr algn="just"/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- os cromossomas “misturam-se”, trocando valores dos atributos entre si. 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feito por divisões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um ponto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múltiplos pontos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Mutação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- a informação dos cromossomas é alterada. Esta alteração pode ser imposta 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subconjuntos de 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ou 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um só atributo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mecanismos (e.g. migração)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- pode haver fenómenos de migração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 novos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população.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indivíduo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valores dos atributos (cromossoma)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- Parâmetros do modelo evolutivo: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mutação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</a:t>
            </a:r>
            <a:r>
              <a:rPr lang="pt-PT" sz="2000" i="1" dirty="0" smtClean="0">
                <a:solidFill>
                  <a:schemeClr val="tx1"/>
                </a:solidFill>
                <a:latin typeface="Humnst777 BT"/>
              </a:rPr>
              <a:t>fitness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indivíduos;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Avaliar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cada indivíduo;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Selecionar pais através da sua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entre pais;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mutações aos pais;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160000"/>
            <a:ext cx="4248000" cy="309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Humanst521 BT"/>
              </a:rPr>
              <a:t>- </a:t>
            </a:r>
            <a:r>
              <a:rPr lang="en-US" sz="2000" dirty="0" err="1" smtClean="0">
                <a:latin typeface="Humanst521 BT"/>
              </a:rPr>
              <a:t>Uma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pessoa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vai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passar</a:t>
            </a:r>
            <a:r>
              <a:rPr lang="en-US" sz="2000" dirty="0" smtClean="0">
                <a:latin typeface="Humanst521 BT"/>
              </a:rPr>
              <a:t> um </a:t>
            </a:r>
            <a:r>
              <a:rPr lang="en-US" sz="2000" dirty="0" err="1" smtClean="0">
                <a:latin typeface="Humanst521 BT"/>
              </a:rPr>
              <a:t>mês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na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selva</a:t>
            </a:r>
            <a:r>
              <a:rPr lang="en-US" sz="2000" dirty="0" smtClean="0">
                <a:latin typeface="Humanst521 BT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Humanst521 BT"/>
              </a:rPr>
              <a:t>- </a:t>
            </a:r>
            <a:r>
              <a:rPr lang="en-US" sz="2000" dirty="0" err="1" smtClean="0">
                <a:latin typeface="Humanst521 BT"/>
              </a:rPr>
              <a:t>Leva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consigo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uma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mochila</a:t>
            </a:r>
            <a:r>
              <a:rPr lang="en-US" sz="2000" dirty="0" smtClean="0">
                <a:latin typeface="Humanst521 BT"/>
              </a:rPr>
              <a:t> com </a:t>
            </a:r>
            <a:r>
              <a:rPr lang="en-US" sz="2000" dirty="0" err="1" smtClean="0">
                <a:latin typeface="Humanst521 BT"/>
              </a:rPr>
              <a:t>capacidade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para</a:t>
            </a:r>
            <a:r>
              <a:rPr lang="en-US" sz="2000" dirty="0" smtClean="0">
                <a:latin typeface="Humanst521 BT"/>
              </a:rPr>
              <a:t> 20Kg;</a:t>
            </a:r>
          </a:p>
          <a:p>
            <a:pPr marL="0" indent="0">
              <a:buNone/>
            </a:pPr>
            <a:r>
              <a:rPr lang="en-US" sz="2000" dirty="0" smtClean="0">
                <a:latin typeface="Humanst521 BT"/>
              </a:rPr>
              <a:t>- </a:t>
            </a:r>
            <a:r>
              <a:rPr lang="en-US" sz="2000" dirty="0" err="1" smtClean="0">
                <a:latin typeface="Humanst521 BT"/>
              </a:rPr>
              <a:t>Pode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levar</a:t>
            </a:r>
            <a:r>
              <a:rPr lang="en-US" sz="2000" dirty="0" smtClean="0">
                <a:latin typeface="Humanst521 BT"/>
              </a:rPr>
              <a:t> um </a:t>
            </a:r>
            <a:r>
              <a:rPr lang="en-US" sz="2000" dirty="0" err="1" smtClean="0">
                <a:latin typeface="Humanst521 BT"/>
              </a:rPr>
              <a:t>conjunto</a:t>
            </a:r>
            <a:r>
              <a:rPr lang="en-US" sz="2000" dirty="0" smtClean="0">
                <a:latin typeface="Humanst521 BT"/>
              </a:rPr>
              <a:t> de </a:t>
            </a:r>
            <a:r>
              <a:rPr lang="en-US" sz="2000" dirty="0" err="1" smtClean="0">
                <a:latin typeface="Humanst521 BT"/>
              </a:rPr>
              <a:t>itens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latin typeface="Humanst521 BT"/>
              </a:rPr>
              <a:t>correspondendo</a:t>
            </a:r>
            <a:r>
              <a:rPr lang="en-US" sz="2000" dirty="0" smtClean="0">
                <a:latin typeface="Humanst521 BT"/>
              </a:rPr>
              <a:t> a </a:t>
            </a:r>
            <a:r>
              <a:rPr lang="en-US" sz="2000" dirty="0" err="1" smtClean="0">
                <a:latin typeface="Humanst521 BT"/>
              </a:rPr>
              <a:t>determinados</a:t>
            </a:r>
            <a:r>
              <a:rPr lang="en-US" sz="2000" dirty="0" smtClean="0">
                <a:latin typeface="Humanst521 BT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Humanst521 BT"/>
              </a:rPr>
              <a:t>pontos</a:t>
            </a:r>
            <a:r>
              <a:rPr lang="en-US" sz="2000" dirty="0" smtClean="0">
                <a:solidFill>
                  <a:schemeClr val="accent2"/>
                </a:solidFill>
                <a:latin typeface="Humanst521 BT"/>
              </a:rPr>
              <a:t> de </a:t>
            </a:r>
            <a:r>
              <a:rPr lang="en-US" sz="2000" dirty="0" err="1" smtClean="0">
                <a:solidFill>
                  <a:schemeClr val="accent2"/>
                </a:solidFill>
                <a:latin typeface="Humanst521 BT"/>
              </a:rPr>
              <a:t>sobrevivência</a:t>
            </a:r>
            <a:r>
              <a:rPr lang="en-US" sz="2000" dirty="0" smtClean="0">
                <a:latin typeface="Humanst521 BT"/>
              </a:rPr>
              <a:t> e a um </a:t>
            </a:r>
            <a:r>
              <a:rPr lang="en-US" sz="2000" dirty="0" smtClean="0">
                <a:solidFill>
                  <a:schemeClr val="accent2"/>
                </a:solidFill>
                <a:latin typeface="Humanst521 BT"/>
              </a:rPr>
              <a:t>peso</a:t>
            </a:r>
            <a:r>
              <a:rPr lang="en-US" sz="2000" dirty="0" smtClean="0">
                <a:latin typeface="Humanst521 BT"/>
              </a:rPr>
              <a:t>;</a:t>
            </a:r>
          </a:p>
          <a:p>
            <a:pPr marL="0" indent="0">
              <a:buNone/>
            </a:pPr>
            <a:r>
              <a:rPr lang="pt-PT" sz="2000" dirty="0" smtClean="0">
                <a:latin typeface="Humanst521 BT"/>
              </a:rPr>
              <a:t>- Qual a melhor solução?</a:t>
            </a:r>
          </a:p>
          <a:p>
            <a:pPr lvl="0"/>
            <a:endParaRPr lang="en-GB" sz="2000" dirty="0" smtClean="0">
              <a:latin typeface="Humanst521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</a:rPr>
              <a:t> tem mais de um século e é um problema de otimização combinatória. Adaptado de  </a:t>
            </a:r>
            <a:r>
              <a:rPr lang="pt-PT" sz="1400" dirty="0" err="1" smtClean="0">
                <a:solidFill>
                  <a:schemeClr val="tx1"/>
                </a:solidFill>
              </a:rPr>
              <a:t>Marek</a:t>
            </a:r>
            <a:r>
              <a:rPr lang="pt-PT" sz="1400" dirty="0" smtClean="0">
                <a:solidFill>
                  <a:schemeClr val="tx1"/>
                </a:solidFill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</a:rPr>
              <a:t>. http://www.r-bloggers.com/genetic-algorithms-a-simple-r-example/</a:t>
            </a:r>
          </a:p>
        </p:txBody>
      </p:sp>
      <p:sp>
        <p:nvSpPr>
          <p:cNvPr id="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255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8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896547" y="1988840"/>
          <a:ext cx="3491877" cy="3384376"/>
        </p:xfrm>
        <a:graphic>
          <a:graphicData uri="http://schemas.openxmlformats.org/drawingml/2006/table">
            <a:tbl>
              <a:tblPr/>
              <a:tblGrid>
                <a:gridCol w="1475653"/>
                <a:gridCol w="1008112"/>
                <a:gridCol w="1008112"/>
              </a:tblGrid>
              <a:tr h="742233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SURVIVAL</a:t>
                      </a:r>
                    </a:p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POINTS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pocketknife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beans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potatoes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unions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sleeping</a:t>
                      </a:r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bag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rope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compass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160000"/>
            <a:ext cx="8064000" cy="4065315"/>
          </a:xfrm>
        </p:spPr>
        <p:txBody>
          <a:bodyPr>
            <a:normAutofit/>
          </a:bodyPr>
          <a:lstStyle/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/>
              <a:t> O número possível de instâncias é </a:t>
            </a:r>
            <a:r>
              <a:rPr lang="pt-PT" sz="2000" dirty="0" smtClean="0">
                <a:solidFill>
                  <a:schemeClr val="accent2"/>
                </a:solidFill>
              </a:rPr>
              <a:t>2</a:t>
            </a:r>
            <a:r>
              <a:rPr lang="pt-PT" sz="2000" baseline="30000" dirty="0" smtClean="0">
                <a:solidFill>
                  <a:schemeClr val="accent2"/>
                </a:solidFill>
              </a:rPr>
              <a:t>7</a:t>
            </a:r>
            <a:r>
              <a:rPr lang="pt-PT" sz="2000" dirty="0" smtClean="0">
                <a:solidFill>
                  <a:schemeClr val="accent2"/>
                </a:solidFill>
              </a:rPr>
              <a:t>=128</a:t>
            </a:r>
            <a:r>
              <a:rPr lang="pt-PT" sz="2000" dirty="0" smtClean="0"/>
              <a:t>;</a:t>
            </a:r>
          </a:p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anst521 BT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anst521 BT"/>
              </a:rPr>
              <a:t>Maximizar</a:t>
            </a:r>
            <a:r>
              <a:rPr lang="pt-PT" sz="2000" dirty="0" smtClean="0">
                <a:latin typeface="Humanst521 BT"/>
              </a:rPr>
              <a:t> pontos de sobrevivência, mas mantendo </a:t>
            </a:r>
            <a:r>
              <a:rPr lang="pt-PT" sz="2000" dirty="0" smtClean="0">
                <a:solidFill>
                  <a:schemeClr val="accent2"/>
                </a:solidFill>
                <a:latin typeface="Humanst521 BT"/>
              </a:rPr>
              <a:t>peso &lt; 20Kg</a:t>
            </a:r>
            <a:r>
              <a:rPr lang="pt-PT" sz="2000" dirty="0" smtClean="0">
                <a:latin typeface="Humanst521 BT"/>
              </a:rPr>
              <a:t>.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anst521 BT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pt-PT" sz="2000" dirty="0" smtClean="0">
                <a:latin typeface="Humanst521 BT"/>
              </a:rPr>
              <a:t>Exemplos de instâncias: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anst521 BT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sz="2000" dirty="0" smtClean="0">
              <a:latin typeface="Humanst521 BT"/>
            </a:endParaRPr>
          </a:p>
          <a:p>
            <a:pPr marL="0" indent="0">
              <a:spcBef>
                <a:spcPts val="600"/>
              </a:spcBef>
            </a:pPr>
            <a:endParaRPr lang="pt-PT" sz="2000" dirty="0" smtClean="0">
              <a:latin typeface="Humanst521 BT"/>
            </a:endParaRPr>
          </a:p>
          <a:p>
            <a:pPr marL="0" lvl="0" indent="0">
              <a:spcBef>
                <a:spcPts val="600"/>
              </a:spcBef>
            </a:pPr>
            <a:endParaRPr lang="en-GB" sz="2000" dirty="0" smtClean="0">
              <a:latin typeface="Humanst521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256</a:t>
            </a:fld>
            <a:endParaRPr lang="pt-PT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11560" y="3717032"/>
          <a:ext cx="7992888" cy="1409700"/>
        </p:xfrm>
        <a:graphic>
          <a:graphicData uri="http://schemas.openxmlformats.org/drawingml/2006/table">
            <a:tbl>
              <a:tblPr/>
              <a:tblGrid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pocket-knife</a:t>
                      </a:r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beans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potatoes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unions</a:t>
                      </a:r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sleeping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bag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rope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compass</a:t>
                      </a:r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Fitness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</a:rPr>
              <a:t> tem mais de um século e é um problema de otimização combinatória. Adaptado de  </a:t>
            </a:r>
            <a:r>
              <a:rPr lang="pt-PT" sz="1400" dirty="0" err="1" smtClean="0">
                <a:solidFill>
                  <a:schemeClr val="tx1"/>
                </a:solidFill>
              </a:rPr>
              <a:t>Marek</a:t>
            </a:r>
            <a:r>
              <a:rPr lang="pt-PT" sz="1400" dirty="0" smtClean="0">
                <a:solidFill>
                  <a:schemeClr val="tx1"/>
                </a:solidFill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</a:rPr>
              <a:t>. http://www.r-bloggers.com/genetic-algorithms-a-simple-r-example/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Exercícios 5.1 e 5.2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facilmente interpretável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paralelizável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reduzindo grandemente o tempo de computação.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Alguma dificuldade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selecionar os parâmetros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dos modelos (mutação, seleção,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construção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fitness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algum cuidado;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intensas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259</a:t>
            </a:fld>
            <a:endParaRPr lang="pt-PT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Proposto em 1995 por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Everhart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Kennedy;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comportamento de grupo de animais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bandos de aves, cardumes de peixes);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populações de agentes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(tal como 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AGs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explorar iterativamente o espaço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atributos até atingir determinada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agente (ou partícula)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interage com a sua vizinhança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influenciando a sua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trajectória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posições no espaço de atributos é caracterizada por uma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deve ser minimizada.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611560" y="2303060"/>
            <a:ext cx="2665040" cy="1702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500" u="sng" dirty="0">
                <a:solidFill>
                  <a:srgbClr val="000066"/>
                </a:solidFill>
              </a:rPr>
              <a:t>http://www.r-project.org/</a:t>
            </a:r>
          </a:p>
          <a:p>
            <a:pPr marL="355600" indent="-355600" algn="l">
              <a:spcBef>
                <a:spcPct val="3000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pt-PT" sz="1700" dirty="0">
                <a:solidFill>
                  <a:srgbClr val="4D4D4D"/>
                </a:solidFill>
              </a:rPr>
              <a:t>	</a:t>
            </a:r>
          </a:p>
          <a:p>
            <a:pPr marL="355600" indent="-355600" algn="l">
              <a:buClr>
                <a:srgbClr val="CC0000"/>
              </a:buClr>
              <a:buFont typeface="Wingdings" pitchFamily="2" charset="2"/>
              <a:buNone/>
            </a:pPr>
            <a:r>
              <a:rPr lang="pt-PT" sz="1700" dirty="0">
                <a:solidFill>
                  <a:srgbClr val="4D4D4D"/>
                </a:solidFill>
              </a:rPr>
              <a:t>	</a:t>
            </a:r>
            <a:r>
              <a:rPr lang="pt-PT" sz="1400" b="1" dirty="0">
                <a:solidFill>
                  <a:srgbClr val="4D4D4D"/>
                </a:solidFill>
              </a:rPr>
              <a:t>Página principal, onde pode aceder a todos os recursos disponíveis do R.</a:t>
            </a:r>
          </a:p>
        </p:txBody>
      </p:sp>
      <p:pic>
        <p:nvPicPr>
          <p:cNvPr id="261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235" y="1724496"/>
            <a:ext cx="5329237" cy="4368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1128" name="AutoShape 8"/>
          <p:cNvSpPr>
            <a:spLocks/>
          </p:cNvSpPr>
          <p:nvPr/>
        </p:nvSpPr>
        <p:spPr bwMode="auto">
          <a:xfrm>
            <a:off x="1056010" y="4220046"/>
            <a:ext cx="2087562" cy="855662"/>
          </a:xfrm>
          <a:prstGeom prst="borderCallout2">
            <a:avLst>
              <a:gd name="adj1" fmla="val 13356"/>
              <a:gd name="adj2" fmla="val 103648"/>
              <a:gd name="adj3" fmla="val 13356"/>
              <a:gd name="adj4" fmla="val 111787"/>
              <a:gd name="adj5" fmla="val -10389"/>
              <a:gd name="adj6" fmla="val 123954"/>
            </a:avLst>
          </a:prstGeom>
          <a:noFill/>
          <a:ln w="9525" algn="ctr">
            <a:solidFill>
              <a:srgbClr val="33549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 dirty="0">
                <a:solidFill>
                  <a:srgbClr val="33549F"/>
                </a:solidFill>
              </a:rPr>
              <a:t>Permite fazer o </a:t>
            </a:r>
            <a:r>
              <a:rPr lang="pt-PT" sz="1100" b="1" i="1" dirty="0">
                <a:solidFill>
                  <a:srgbClr val="33549F"/>
                </a:solidFill>
              </a:rPr>
              <a:t>download</a:t>
            </a:r>
            <a:r>
              <a:rPr lang="pt-PT" sz="1100" b="1" dirty="0">
                <a:solidFill>
                  <a:srgbClr val="33549F"/>
                </a:solidFill>
              </a:rPr>
              <a:t> da aplicação (com as funcionalidades base) e dos vários </a:t>
            </a:r>
            <a:r>
              <a:rPr lang="pt-PT" sz="1100" b="1" i="1" dirty="0">
                <a:solidFill>
                  <a:srgbClr val="33549F"/>
                </a:solidFill>
              </a:rPr>
              <a:t>packages</a:t>
            </a:r>
            <a:r>
              <a:rPr lang="pt-PT" sz="1100" b="1" dirty="0">
                <a:solidFill>
                  <a:srgbClr val="33549F"/>
                </a:solidFill>
              </a:rPr>
              <a:t> adicionais.</a:t>
            </a:r>
            <a:r>
              <a:rPr lang="pt-PT" sz="1200" dirty="0">
                <a:solidFill>
                  <a:srgbClr val="33549F"/>
                </a:solidFill>
              </a:rPr>
              <a:t> 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26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6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4" grpId="0"/>
      <p:bldP spid="261128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260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partícula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posição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actual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</a:t>
            </a:r>
          </a:p>
          <a:p>
            <a:pPr algn="just"/>
            <a:r>
              <a:rPr lang="pt-PT" sz="2000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i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 da vizinhança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velocidade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inércia dinâmica (facilita procura)</a:t>
            </a:r>
          </a:p>
          <a:p>
            <a:pPr algn="just"/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coeficientes de aceleração (impõe o peso dos componentes)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custo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2555875" y="2720975"/>
          <a:ext cx="4108450" cy="406400"/>
        </p:xfrm>
        <a:graphic>
          <a:graphicData uri="http://schemas.openxmlformats.org/presentationml/2006/ole">
            <p:oleObj spid="_x0000_s1675266" name="Equation" r:id="rId3" imgW="2311200" imgH="228600" progId="Equation.3">
              <p:embed/>
            </p:oleObj>
          </a:graphicData>
        </a:graphic>
      </p:graphicFrame>
      <p:sp>
        <p:nvSpPr>
          <p:cNvPr id="2053" name="Text Box 12"/>
          <p:cNvSpPr txBox="1">
            <a:spLocks noChangeArrowheads="1"/>
          </p:cNvSpPr>
          <p:nvPr/>
        </p:nvSpPr>
        <p:spPr bwMode="auto">
          <a:xfrm>
            <a:off x="540000" y="2160000"/>
            <a:ext cx="3236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velocidade: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261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675269" name="Object 5"/>
          <p:cNvGraphicFramePr>
            <a:graphicFrameLocks noGrp="1" noChangeAspect="1"/>
          </p:cNvGraphicFramePr>
          <p:nvPr/>
        </p:nvGraphicFramePr>
        <p:xfrm>
          <a:off x="3851920" y="4941168"/>
          <a:ext cx="1443037" cy="433387"/>
        </p:xfrm>
        <a:graphic>
          <a:graphicData uri="http://schemas.openxmlformats.org/presentationml/2006/ole">
            <p:oleObj spid="_x0000_s1675269" name="Equation" r:id="rId4" imgW="761760" imgH="228600" progId="Equation.3">
              <p:embed/>
            </p:oleObj>
          </a:graphicData>
        </a:graphic>
      </p:graphicFrame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405230" y="3748970"/>
            <a:ext cx="2678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cognitiva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2699792" y="331692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inércia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5417280" y="3284984"/>
            <a:ext cx="2323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social</a:t>
            </a:r>
            <a:endParaRPr lang="pt-PT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4759341" y="3109030"/>
            <a:ext cx="0" cy="6800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170434" y="3140968"/>
            <a:ext cx="321446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6228184" y="3140968"/>
            <a:ext cx="350632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539552" y="4397042"/>
            <a:ext cx="3236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velocidade: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2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partículas;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velocidade inicial das partículas;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cada partícula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&lt;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i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min(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vizinhança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Actualização_da_velocidade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Actualização_da_posição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tendencialmente mais eficiente que os AG;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Alguma dificuldade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selecionar os parâmetros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dos modelos (que influenciam posição e velocidade)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construção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algum cuidado;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intensas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263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PSO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467" name="Picture 3" descr="C:\Users\joao.lopes\Documents\Teaching\17.06.21_Intro_DataMining\Intro_DataMining_2017\images\pic7_final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88840"/>
            <a:ext cx="6176105" cy="4164235"/>
          </a:xfrm>
          <a:prstGeom prst="rect">
            <a:avLst/>
          </a:prstGeom>
          <a:noFill/>
        </p:spPr>
      </p:pic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: Exemplo 1</a:t>
            </a:r>
          </a:p>
        </p:txBody>
      </p:sp>
    </p:spTree>
    <p:extLst>
      <p:ext uri="{BB962C8B-B14F-4D97-AF65-F5344CB8AC3E}">
        <p14:creationId xmlns:p14="http://schemas.microsoft.com/office/powerpoint/2010/main" xmlns="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442" name="Picture 2" descr="C:\Users\joao.lopes\Documents\Teaching\17.06.21_Intro_DataMining\Intro_DataMining_2017\images\pic8_final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88840"/>
            <a:ext cx="6215444" cy="4164235"/>
          </a:xfrm>
          <a:prstGeom prst="rect">
            <a:avLst/>
          </a:prstGeom>
          <a:noFill/>
        </p:spPr>
      </p:pic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: Exemplo 2</a:t>
            </a:r>
          </a:p>
        </p:txBody>
      </p:sp>
    </p:spTree>
    <p:extLst>
      <p:ext uri="{BB962C8B-B14F-4D97-AF65-F5344CB8AC3E}">
        <p14:creationId xmlns:p14="http://schemas.microsoft.com/office/powerpoint/2010/main" xmlns="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: Exemplos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[ver ficheiros “bin/lmktattract_1.r” e “bin/lmktattract_2.r”]</a:t>
            </a:r>
          </a:p>
        </p:txBody>
      </p:sp>
    </p:spTree>
    <p:extLst>
      <p:ext uri="{BB962C8B-B14F-4D97-AF65-F5344CB8AC3E}">
        <p14:creationId xmlns:p14="http://schemas.microsoft.com/office/powerpoint/2010/main" xmlns="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Azzalini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A. 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Scarpa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B., (2012).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Analysis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– Na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Oxford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New York.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Bramer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, M. (2007). Principles of Data Mining. Springer. New York.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Brazdil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, P. (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2009,a).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Unsupervised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Discretization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R. LIAAD – INESC Porto L.A./FEP.</a:t>
            </a:r>
          </a:p>
          <a:p>
            <a:pPr>
              <a:spcBef>
                <a:spcPts val="600"/>
              </a:spcBef>
            </a:pPr>
            <a:r>
              <a:rPr lang="pt-PT" sz="1800" b="1" dirty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Brazdil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, P. (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2009,b).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Supervised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Discretization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R. LIAAD – INESC Porto L.A./FEP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Due, KL e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Swamy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M.N.S., (2016). Search and Optimization by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Metaheuristics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-  Techniques and Algorithms Inspired by Nature. Springer, Switzerland.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Dumitrescu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D., B.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Lazzerini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L. C.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Jain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A.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Dumitrescu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(2000),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Evolutionary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Computation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USA, CRC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Gama, J., Carvalho, A.P.L.,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Faceli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K., Lorena, A.C. e Oliveira, M., (2012). Extração de Conhecimento de Dados. </a:t>
            </a:r>
            <a:r>
              <a:rPr lang="pt-PT" sz="18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Edições Sílabo. Lisboa.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39552" y="1506793"/>
            <a:ext cx="0" cy="43704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407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Han, J. e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Kamber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, M. (2006). The Data Mining: Concepts and Techniques. Second Edition, Morgan Kaufmann Publishers. San Francisco.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Larose, D.T. e Larose C.D.,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(2014).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Discovering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Knowledge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in Data – Na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to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John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Wiley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&amp; Sons, New Jersey.</a:t>
            </a: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Mihaescu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, C. (2011).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Naive-Bayes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Classification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Algorithm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Universitatea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Craiova,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Departamentul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Inginerie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Software.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Mitchell, T.,  (1997),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Machine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Learning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McGraw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-Hill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Tan, P.-N., Steinbach, M. e Kumar, V. (2006).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Introdution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to Data Mining. Pearson Addison-Wesley.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Torgo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, L., (2017). Data Mining with R – Learning with Case Studies. Taylor &amp; Francis Group, New York.</a:t>
            </a:r>
          </a:p>
          <a:p>
            <a:pPr>
              <a:spcBef>
                <a:spcPts val="600"/>
              </a:spcBef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Witten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, I., Frank, E., 2000, Data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: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practical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machine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learning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tools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techniques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with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Java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implementations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, Morgan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Kaufman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539552" y="1506793"/>
            <a:ext cx="0" cy="4010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268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844824"/>
            <a:ext cx="5184775" cy="4305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63190" name="Text Box 22"/>
          <p:cNvSpPr txBox="1">
            <a:spLocks noChangeArrowheads="1"/>
          </p:cNvSpPr>
          <p:nvPr/>
        </p:nvSpPr>
        <p:spPr bwMode="auto">
          <a:xfrm>
            <a:off x="751607" y="3486125"/>
            <a:ext cx="2303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>
                <a:srgbClr val="CC0000"/>
              </a:buClr>
              <a:buFont typeface="Wingdings" pitchFamily="2" charset="2"/>
              <a:buNone/>
            </a:pPr>
            <a:r>
              <a:rPr lang="pt-PT" sz="1400" b="1" dirty="0">
                <a:solidFill>
                  <a:srgbClr val="4D4D4D"/>
                </a:solidFill>
              </a:rPr>
              <a:t>A última versão é a </a:t>
            </a:r>
            <a:r>
              <a:rPr lang="pt-PT" sz="1400" b="1" dirty="0" smtClean="0">
                <a:solidFill>
                  <a:srgbClr val="4D4D4D"/>
                </a:solidFill>
              </a:rPr>
              <a:t>3.0.3 (Março 2014)</a:t>
            </a:r>
            <a:endParaRPr lang="pt-PT" sz="1400" b="1" dirty="0">
              <a:solidFill>
                <a:srgbClr val="4D4D4D"/>
              </a:solidFill>
            </a:endParaRPr>
          </a:p>
        </p:txBody>
      </p:sp>
      <p:sp>
        <p:nvSpPr>
          <p:cNvPr id="263191" name="AutoShape 23"/>
          <p:cNvSpPr>
            <a:spLocks/>
          </p:cNvSpPr>
          <p:nvPr/>
        </p:nvSpPr>
        <p:spPr bwMode="auto">
          <a:xfrm>
            <a:off x="755576" y="4365104"/>
            <a:ext cx="2232025" cy="827087"/>
          </a:xfrm>
          <a:prstGeom prst="borderCallout2">
            <a:avLst>
              <a:gd name="adj1" fmla="val 43405"/>
              <a:gd name="adj2" fmla="val 99950"/>
              <a:gd name="adj3" fmla="val 43405"/>
              <a:gd name="adj4" fmla="val 100527"/>
              <a:gd name="adj5" fmla="val 76279"/>
              <a:gd name="adj6" fmla="val 127177"/>
            </a:avLst>
          </a:prstGeom>
          <a:noFill/>
          <a:ln w="9525" algn="ctr">
            <a:solidFill>
              <a:srgbClr val="33549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 dirty="0">
                <a:solidFill>
                  <a:srgbClr val="33549F"/>
                </a:solidFill>
              </a:rPr>
              <a:t>Ao iniciar o R dá acesso à janela onde podem ser usados os comandos de R, logo após o cursor de </a:t>
            </a:r>
            <a:r>
              <a:rPr lang="pt-PT" sz="1100" b="1" i="1" dirty="0" err="1">
                <a:solidFill>
                  <a:srgbClr val="33549F"/>
                </a:solidFill>
              </a:rPr>
              <a:t>prompt</a:t>
            </a:r>
            <a:r>
              <a:rPr lang="pt-PT" sz="1100" b="1" dirty="0">
                <a:solidFill>
                  <a:srgbClr val="33549F"/>
                </a:solidFill>
              </a:rPr>
              <a:t> </a:t>
            </a:r>
            <a:r>
              <a:rPr lang="pt-PT" sz="1100" dirty="0">
                <a:solidFill>
                  <a:srgbClr val="CC3300"/>
                </a:solidFill>
              </a:rPr>
              <a:t>&gt; </a:t>
            </a:r>
            <a:r>
              <a:rPr lang="pt-PT" sz="1100" b="1" dirty="0">
                <a:solidFill>
                  <a:srgbClr val="33549F"/>
                </a:solidFill>
              </a:rPr>
              <a:t>.</a:t>
            </a:r>
            <a:endParaRPr lang="pt-PT" dirty="0"/>
          </a:p>
        </p:txBody>
      </p:sp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678831" y="2358901"/>
            <a:ext cx="252028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pt-PT" sz="2000" dirty="0">
                <a:solidFill>
                  <a:schemeClr val="bg2"/>
                </a:solidFill>
                <a:latin typeface="Humnst777 BT" pitchFamily="34" charset="0"/>
              </a:rPr>
              <a:t>Primeiro écran</a:t>
            </a:r>
          </a:p>
        </p:txBody>
      </p:sp>
      <p:sp>
        <p:nvSpPr>
          <p:cNvPr id="1033" name="Text Box 36"/>
          <p:cNvSpPr txBox="1">
            <a:spLocks noChangeArrowheads="1"/>
          </p:cNvSpPr>
          <p:nvPr/>
        </p:nvSpPr>
        <p:spPr bwMode="auto">
          <a:xfrm>
            <a:off x="5364163" y="6308725"/>
            <a:ext cx="7207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graphicFrame>
        <p:nvGraphicFramePr>
          <p:cNvPr id="1027" name="Object 3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99307" y="3046388"/>
          <a:ext cx="498475" cy="392112"/>
        </p:xfrm>
        <a:graphic>
          <a:graphicData uri="http://schemas.openxmlformats.org/presentationml/2006/ole">
            <p:oleObj spid="_x0000_s1175554" name="Image" r:id="rId4" imgW="558730" imgH="672779" progId="">
              <p:embed/>
            </p:oleObj>
          </a:graphicData>
        </a:graphic>
      </p:graphicFrame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564139" y="2119705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27</a:t>
            </a:fld>
            <a:endParaRPr lang="pt-PT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6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90" grpId="0"/>
      <p:bldP spid="26319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03475" y="1938139"/>
            <a:ext cx="3168725" cy="55475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pt-PT" sz="2200" kern="1200" dirty="0" smtClean="0">
                <a:solidFill>
                  <a:schemeClr val="bg2"/>
                </a:solidFill>
                <a:latin typeface="Humnst777 BT" pitchFamily="34" charset="0"/>
                <a:ea typeface="+mn-ea"/>
                <a:cs typeface="+mn-cs"/>
              </a:rPr>
              <a:t>Principais Menus</a:t>
            </a:r>
          </a:p>
        </p:txBody>
      </p:sp>
      <p:graphicFrame>
        <p:nvGraphicFramePr>
          <p:cNvPr id="26932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488381" y="3657377"/>
          <a:ext cx="4824412" cy="1266825"/>
        </p:xfrm>
        <a:graphic>
          <a:graphicData uri="http://schemas.openxmlformats.org/presentationml/2006/ole">
            <p:oleObj spid="_x0000_s1176578" name="Image" r:id="rId3" imgW="3580952" imgH="939683" progId="">
              <p:embed/>
            </p:oleObj>
          </a:graphicData>
        </a:graphic>
      </p:graphicFrame>
      <p:sp>
        <p:nvSpPr>
          <p:cNvPr id="269322" name="AutoShape 10"/>
          <p:cNvSpPr>
            <a:spLocks/>
          </p:cNvSpPr>
          <p:nvPr/>
        </p:nvSpPr>
        <p:spPr bwMode="auto">
          <a:xfrm>
            <a:off x="683393" y="2263552"/>
            <a:ext cx="1728788" cy="1008062"/>
          </a:xfrm>
          <a:prstGeom prst="borderCallout2">
            <a:avLst>
              <a:gd name="adj1" fmla="val 11338"/>
              <a:gd name="adj2" fmla="val 104407"/>
              <a:gd name="adj3" fmla="val 11338"/>
              <a:gd name="adj4" fmla="val 111019"/>
              <a:gd name="adj5" fmla="val 178583"/>
              <a:gd name="adj6" fmla="val 123968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Aceder a ficheiros de programação R ou guardar a informação actual em memória (*.RData)</a:t>
            </a:r>
            <a:endParaRPr lang="pt-PT"/>
          </a:p>
        </p:txBody>
      </p:sp>
      <p:sp>
        <p:nvSpPr>
          <p:cNvPr id="269323" name="AutoShape 11"/>
          <p:cNvSpPr>
            <a:spLocks/>
          </p:cNvSpPr>
          <p:nvPr/>
        </p:nvSpPr>
        <p:spPr bwMode="auto">
          <a:xfrm>
            <a:off x="5088706" y="2839814"/>
            <a:ext cx="1728787" cy="655638"/>
          </a:xfrm>
          <a:prstGeom prst="borderCallout2">
            <a:avLst>
              <a:gd name="adj1" fmla="val 17435"/>
              <a:gd name="adj2" fmla="val -4407"/>
              <a:gd name="adj3" fmla="val 17435"/>
              <a:gd name="adj4" fmla="val -16986"/>
              <a:gd name="adj5" fmla="val 188620"/>
              <a:gd name="adj6" fmla="val -44903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Informação dos objectos R e controlo dos procedimentos </a:t>
            </a:r>
            <a:endParaRPr lang="pt-PT"/>
          </a:p>
        </p:txBody>
      </p:sp>
      <p:sp>
        <p:nvSpPr>
          <p:cNvPr id="269324" name="AutoShape 12"/>
          <p:cNvSpPr>
            <a:spLocks/>
          </p:cNvSpPr>
          <p:nvPr/>
        </p:nvSpPr>
        <p:spPr bwMode="auto">
          <a:xfrm>
            <a:off x="3166243" y="5143277"/>
            <a:ext cx="1728788" cy="611187"/>
          </a:xfrm>
          <a:prstGeom prst="borderCallout2">
            <a:avLst>
              <a:gd name="adj1" fmla="val 18699"/>
              <a:gd name="adj2" fmla="val 104407"/>
              <a:gd name="adj3" fmla="val 18699"/>
              <a:gd name="adj4" fmla="val 116435"/>
              <a:gd name="adj5" fmla="val -139222"/>
              <a:gd name="adj6" fmla="val 125069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Instalação de novos </a:t>
            </a:r>
            <a:r>
              <a:rPr lang="pt-PT" sz="1100" b="1" i="1">
                <a:solidFill>
                  <a:srgbClr val="33549F"/>
                </a:solidFill>
              </a:rPr>
              <a:t>packages</a:t>
            </a:r>
            <a:r>
              <a:rPr lang="pt-PT" sz="1100" b="1">
                <a:solidFill>
                  <a:srgbClr val="33549F"/>
                </a:solidFill>
              </a:rPr>
              <a:t> ou activação dos existentes</a:t>
            </a:r>
            <a:endParaRPr lang="pt-PT"/>
          </a:p>
        </p:txBody>
      </p:sp>
      <p:sp>
        <p:nvSpPr>
          <p:cNvPr id="269325" name="AutoShape 13"/>
          <p:cNvSpPr>
            <a:spLocks/>
          </p:cNvSpPr>
          <p:nvPr/>
        </p:nvSpPr>
        <p:spPr bwMode="auto">
          <a:xfrm>
            <a:off x="6998468" y="5348064"/>
            <a:ext cx="1677988" cy="457200"/>
          </a:xfrm>
          <a:prstGeom prst="borderCallout2">
            <a:avLst>
              <a:gd name="adj1" fmla="val 25000"/>
              <a:gd name="adj2" fmla="val -4542"/>
              <a:gd name="adj3" fmla="val 25000"/>
              <a:gd name="adj4" fmla="val -13625"/>
              <a:gd name="adj5" fmla="val -229167"/>
              <a:gd name="adj6" fmla="val -20153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Ajuda para utilização do R e suas funções</a:t>
            </a:r>
            <a:endParaRPr lang="pt-PT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538683" y="1378223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3084419" y="1532206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28</a:t>
            </a:fld>
            <a:endParaRPr lang="pt-PT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6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6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269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6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2" grpId="0" animBg="1"/>
      <p:bldP spid="269323" grpId="0" animBg="1"/>
      <p:bldP spid="269324" grpId="0" animBg="1"/>
      <p:bldP spid="2693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539552" y="3729658"/>
            <a:ext cx="8196262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Sair do R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q( )</a:t>
            </a:r>
          </a:p>
        </p:txBody>
      </p:sp>
      <p:graphicFrame>
        <p:nvGraphicFramePr>
          <p:cNvPr id="27443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071813" y="4000524"/>
          <a:ext cx="3416300" cy="1511300"/>
        </p:xfrm>
        <a:graphic>
          <a:graphicData uri="http://schemas.openxmlformats.org/presentationml/2006/ole">
            <p:oleObj spid="_x0000_s1177602" name="Image" r:id="rId3" imgW="3415873" imgH="1511111" progId="">
              <p:embed/>
            </p:oleObj>
          </a:graphicData>
        </a:graphic>
      </p:graphicFrame>
      <p:sp>
        <p:nvSpPr>
          <p:cNvPr id="274438" name="Line 6"/>
          <p:cNvSpPr>
            <a:spLocks noChangeShapeType="1"/>
          </p:cNvSpPr>
          <p:nvPr/>
        </p:nvSpPr>
        <p:spPr bwMode="auto">
          <a:xfrm>
            <a:off x="1691853" y="4293096"/>
            <a:ext cx="1223963" cy="0"/>
          </a:xfrm>
          <a:prstGeom prst="line">
            <a:avLst/>
          </a:prstGeom>
          <a:noFill/>
          <a:ln w="12700">
            <a:solidFill>
              <a:srgbClr val="33549F"/>
            </a:solidFill>
            <a:round/>
            <a:headEnd/>
            <a:tailEnd type="triangle" w="med" len="med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74439" name="AutoShape 7"/>
          <p:cNvSpPr>
            <a:spLocks/>
          </p:cNvSpPr>
          <p:nvPr/>
        </p:nvSpPr>
        <p:spPr bwMode="auto">
          <a:xfrm>
            <a:off x="5681663" y="5594374"/>
            <a:ext cx="2752725" cy="642938"/>
          </a:xfrm>
          <a:prstGeom prst="borderCallout2">
            <a:avLst>
              <a:gd name="adj1" fmla="val 17778"/>
              <a:gd name="adj2" fmla="val -2769"/>
              <a:gd name="adj3" fmla="val 17778"/>
              <a:gd name="adj4" fmla="val -43829"/>
              <a:gd name="adj5" fmla="val -25926"/>
              <a:gd name="adj6" fmla="val -67417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Ao sair é possível guardar a informação actual, que é lida automaticamente na sessão seguinte</a:t>
            </a:r>
            <a:endParaRPr lang="pt-PT"/>
          </a:p>
        </p:txBody>
      </p:sp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539552" y="2378323"/>
            <a:ext cx="8196262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Informação da versão </a:t>
            </a:r>
            <a:r>
              <a:rPr lang="pt-PT" sz="1800" dirty="0" smtClean="0">
                <a:solidFill>
                  <a:schemeClr val="tx1"/>
                </a:solidFill>
              </a:rPr>
              <a:t>atual </a:t>
            </a:r>
            <a:r>
              <a:rPr lang="pt-PT" sz="1800" dirty="0">
                <a:solidFill>
                  <a:schemeClr val="tx1"/>
                </a:solidFill>
              </a:rPr>
              <a:t>do R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R.version</a:t>
            </a:r>
            <a:endParaRPr lang="pt-PT" sz="1800" dirty="0">
              <a:solidFill>
                <a:srgbClr val="0000CC"/>
              </a:solidFill>
            </a:endParaRPr>
          </a:p>
        </p:txBody>
      </p:sp>
      <p:sp>
        <p:nvSpPr>
          <p:cNvPr id="274442" name="Text Box 10"/>
          <p:cNvSpPr txBox="1">
            <a:spLocks noChangeArrowheads="1"/>
          </p:cNvSpPr>
          <p:nvPr/>
        </p:nvSpPr>
        <p:spPr bwMode="auto">
          <a:xfrm>
            <a:off x="2555677" y="2914898"/>
            <a:ext cx="3384550" cy="946150"/>
          </a:xfrm>
          <a:prstGeom prst="rect">
            <a:avLst/>
          </a:prstGeom>
          <a:noFill/>
          <a:ln w="9525" algn="ctr">
            <a:solidFill>
              <a:srgbClr val="5F5F5F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platform        i386-pc-mingw32             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arch              i386                        </a:t>
            </a:r>
          </a:p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.</a:t>
            </a:r>
          </a:p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.</a:t>
            </a:r>
          </a:p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.                       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language       R                           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pt-PT" sz="1100">
                <a:solidFill>
                  <a:srgbClr val="5F5F5F"/>
                </a:solidFill>
                <a:latin typeface="Verdana" pitchFamily="34" charset="0"/>
              </a:rPr>
              <a:t>version.string R version 2.6.2 (2008-02-08)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39553" y="1268760"/>
            <a:ext cx="2736304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Comandos Principais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29</a:t>
            </a:fld>
            <a:endParaRPr lang="pt-PT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/>
      <p:bldP spid="274438" grpId="0" animBg="1"/>
      <p:bldP spid="274439" grpId="0" animBg="1"/>
      <p:bldP spid="274440" grpId="0"/>
      <p:bldP spid="2744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12000" y="1548000"/>
            <a:ext cx="5976664" cy="468052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Introdução</a:t>
            </a:r>
          </a:p>
          <a:p>
            <a:pPr marL="342900" marR="0" lvl="0" indent="-342900" defTabSz="914400" eaLnBrk="1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  <a:defRPr/>
            </a:pPr>
            <a:r>
              <a:rPr lang="pt-BR" sz="1700" b="1" kern="0" dirty="0" smtClean="0">
                <a:solidFill>
                  <a:schemeClr val="bg2"/>
                </a:solidFill>
                <a:latin typeface="+mn-lt"/>
              </a:rPr>
              <a:t>Preparação dos Dados</a:t>
            </a:r>
          </a:p>
          <a:p>
            <a:pPr marL="342900" marR="0" lvl="0" indent="-342900" defTabSz="914400" eaLnBrk="1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AutoNum type="arabicPeriod"/>
              <a:tabLst/>
              <a:defRPr/>
            </a:pPr>
            <a:r>
              <a:rPr lang="pt-BR" sz="1700" b="1" kern="0" dirty="0" smtClean="0">
                <a:solidFill>
                  <a:schemeClr val="bg2"/>
                </a:solidFill>
                <a:latin typeface="+mn-lt"/>
              </a:rPr>
              <a:t>Métodos de avaliação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pt-BR" sz="1700" b="1" kern="0" dirty="0" smtClean="0">
                <a:solidFill>
                  <a:schemeClr val="bg2"/>
                </a:solidFill>
              </a:rPr>
              <a:t>Modelos Exploratórios</a:t>
            </a:r>
            <a:endParaRPr lang="pt-BR" sz="1700" kern="0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i="1" kern="0" dirty="0" smtClean="0">
                <a:solidFill>
                  <a:schemeClr val="bg2"/>
                </a:solidFill>
              </a:rPr>
              <a:t>Clustering 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kern="0" dirty="0" smtClean="0">
                <a:solidFill>
                  <a:schemeClr val="bg2"/>
                </a:solidFill>
              </a:rPr>
              <a:t>Regras de Associação </a:t>
            </a: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7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Modelos </a:t>
            </a:r>
            <a:r>
              <a:rPr kumimoji="0" lang="pt-BR" sz="17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Preditivos</a:t>
            </a:r>
            <a:endParaRPr lang="pt-BR" sz="1700" kern="0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i="1" dirty="0" smtClean="0">
                <a:solidFill>
                  <a:schemeClr val="bg2"/>
                </a:solidFill>
              </a:rPr>
              <a:t>K</a:t>
            </a:r>
            <a:r>
              <a:rPr lang="pt-BR" sz="1700" dirty="0" smtClean="0">
                <a:solidFill>
                  <a:schemeClr val="bg2"/>
                </a:solidFill>
              </a:rPr>
              <a:t>-</a:t>
            </a:r>
            <a:r>
              <a:rPr lang="pt-BR" sz="1700" i="1" dirty="0" smtClean="0">
                <a:solidFill>
                  <a:schemeClr val="bg2"/>
                </a:solidFill>
              </a:rPr>
              <a:t>Nearest Neighbour </a:t>
            </a:r>
            <a:r>
              <a:rPr lang="pt-BR" sz="1700" dirty="0" smtClean="0">
                <a:solidFill>
                  <a:schemeClr val="bg2"/>
                </a:solidFill>
              </a:rPr>
              <a:t>(K-NN)</a:t>
            </a:r>
            <a:endParaRPr lang="pt-BR" sz="1700" kern="0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dirty="0" smtClean="0">
                <a:solidFill>
                  <a:schemeClr val="bg2"/>
                </a:solidFill>
              </a:rPr>
              <a:t>Naive</a:t>
            </a:r>
            <a:r>
              <a:rPr lang="pt-BR" sz="1700" i="1" dirty="0" smtClean="0">
                <a:solidFill>
                  <a:schemeClr val="bg2"/>
                </a:solidFill>
              </a:rPr>
              <a:t> Bayes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dirty="0" smtClean="0">
                <a:solidFill>
                  <a:schemeClr val="bg2"/>
                </a:solidFill>
              </a:rPr>
              <a:t>Árvores de Decisão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dirty="0" smtClean="0">
                <a:solidFill>
                  <a:schemeClr val="bg2"/>
                </a:solidFill>
              </a:rPr>
              <a:t>Árvores de Regressão</a:t>
            </a: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kern="0" dirty="0" smtClean="0">
                <a:solidFill>
                  <a:schemeClr val="bg2"/>
                </a:solidFill>
              </a:rPr>
              <a:t>Redes Neuronais Artificiais</a:t>
            </a:r>
            <a:endParaRPr lang="pt-BR" sz="1700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i="1" kern="0" dirty="0" smtClean="0">
                <a:solidFill>
                  <a:schemeClr val="bg2"/>
                </a:solidFill>
              </a:rPr>
              <a:t>Support Vector Machines </a:t>
            </a:r>
            <a:r>
              <a:rPr lang="pt-BR" sz="1700" kern="0" dirty="0" smtClean="0">
                <a:solidFill>
                  <a:schemeClr val="bg2"/>
                </a:solidFill>
              </a:rPr>
              <a:t>(SVM)</a:t>
            </a:r>
            <a:endParaRPr lang="pt-BR" sz="1700" kern="0" dirty="0" smtClean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pt-BR" sz="1700" b="1" kern="0" dirty="0" smtClean="0">
                <a:solidFill>
                  <a:schemeClr val="bg2"/>
                </a:solidFill>
              </a:rPr>
              <a:t>Computação Natural</a:t>
            </a:r>
          </a:p>
          <a:p>
            <a:pPr marL="493200" lvl="2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dirty="0" smtClean="0">
                <a:solidFill>
                  <a:schemeClr val="bg2"/>
                </a:solidFill>
              </a:rPr>
              <a:t>Algoritmos Genéticos</a:t>
            </a:r>
          </a:p>
          <a:p>
            <a:pPr marL="493200" lvl="2">
              <a:lnSpc>
                <a:spcPct val="110000"/>
              </a:lnSpc>
              <a:spcBef>
                <a:spcPts val="0"/>
              </a:spcBef>
              <a:defRPr/>
            </a:pPr>
            <a:r>
              <a:rPr lang="pt-BR" sz="1700" i="1" dirty="0" smtClean="0">
                <a:solidFill>
                  <a:schemeClr val="bg2"/>
                </a:solidFill>
              </a:rPr>
              <a:t>Particle Swarm Optimization</a:t>
            </a:r>
            <a:endParaRPr lang="pt-BR" sz="1700" b="1" kern="0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endParaRPr lang="pt-BR" sz="1700" i="1" dirty="0" smtClean="0">
              <a:solidFill>
                <a:schemeClr val="bg2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0"/>
              </a:spcBef>
              <a:defRPr/>
            </a:pPr>
            <a:endParaRPr kumimoji="0" lang="pt-BR" sz="17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7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1691680" y="1844824"/>
            <a:ext cx="4392488" cy="4021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lvl="1">
              <a:spcBef>
                <a:spcPts val="0"/>
              </a:spcBef>
              <a:defRPr/>
            </a:pPr>
            <a:endParaRPr lang="pt-BR" sz="1800" dirty="0" smtClean="0">
              <a:solidFill>
                <a:schemeClr val="bg2"/>
              </a:solidFill>
            </a:endParaRPr>
          </a:p>
          <a:p>
            <a:pPr>
              <a:defRPr/>
            </a:pPr>
            <a:endParaRPr lang="pt-PT" sz="1800" b="1" dirty="0">
              <a:solidFill>
                <a:schemeClr val="bg2"/>
              </a:solidFill>
            </a:endParaRPr>
          </a:p>
          <a:p>
            <a:pPr marL="342900" indent="-342900">
              <a:defRPr/>
            </a:pPr>
            <a:endParaRPr lang="pt-PT" sz="1800" b="1" kern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Sumário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468064" y="3380408"/>
            <a:ext cx="8196262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tx1"/>
                </a:solidFill>
              </a:rPr>
              <a:t>Alterar a </a:t>
            </a:r>
            <a:r>
              <a:rPr lang="pt-PT" sz="1700" dirty="0" smtClean="0">
                <a:solidFill>
                  <a:schemeClr val="tx1"/>
                </a:solidFill>
              </a:rPr>
              <a:t>diretoria </a:t>
            </a:r>
            <a:r>
              <a:rPr lang="pt-PT" sz="1700" dirty="0">
                <a:solidFill>
                  <a:schemeClr val="tx1"/>
                </a:solidFill>
              </a:rPr>
              <a:t>de trabalho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700" dirty="0">
                <a:solidFill>
                  <a:schemeClr val="tx1"/>
                </a:solidFill>
              </a:rPr>
              <a:t>	</a:t>
            </a:r>
            <a:r>
              <a:rPr lang="pt-PT" sz="1700" dirty="0">
                <a:solidFill>
                  <a:srgbClr val="0000CC"/>
                </a:solidFill>
              </a:rPr>
              <a:t>&gt; </a:t>
            </a:r>
            <a:r>
              <a:rPr lang="pt-PT" sz="1700" dirty="0" err="1">
                <a:solidFill>
                  <a:srgbClr val="0000CC"/>
                </a:solidFill>
              </a:rPr>
              <a:t>setwd</a:t>
            </a:r>
            <a:r>
              <a:rPr lang="pt-PT" sz="1700" dirty="0">
                <a:solidFill>
                  <a:srgbClr val="0000CC"/>
                </a:solidFill>
              </a:rPr>
              <a:t>(“C:\\</a:t>
            </a:r>
            <a:r>
              <a:rPr lang="pt-PT" sz="1700" dirty="0" err="1">
                <a:solidFill>
                  <a:srgbClr val="0000CC"/>
                </a:solidFill>
              </a:rPr>
              <a:t>Formacao</a:t>
            </a:r>
            <a:r>
              <a:rPr lang="pt-PT" sz="1700" dirty="0">
                <a:solidFill>
                  <a:srgbClr val="0000CC"/>
                </a:solidFill>
              </a:rPr>
              <a:t>\\CursoR”)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700" dirty="0">
                <a:solidFill>
                  <a:schemeClr val="tx1"/>
                </a:solidFill>
              </a:rPr>
              <a:t>	</a:t>
            </a:r>
            <a:r>
              <a:rPr lang="pt-PT" sz="1700" dirty="0">
                <a:solidFill>
                  <a:srgbClr val="0000CC"/>
                </a:solidFill>
              </a:rPr>
              <a:t>&gt; </a:t>
            </a:r>
            <a:r>
              <a:rPr lang="pt-PT" sz="1700" dirty="0" err="1">
                <a:solidFill>
                  <a:srgbClr val="0000CC"/>
                </a:solidFill>
              </a:rPr>
              <a:t>setwd</a:t>
            </a:r>
            <a:r>
              <a:rPr lang="pt-PT" sz="1700" dirty="0">
                <a:solidFill>
                  <a:srgbClr val="0000CC"/>
                </a:solidFill>
              </a:rPr>
              <a:t>(“C:/</a:t>
            </a:r>
            <a:r>
              <a:rPr lang="pt-PT" sz="1700" dirty="0" err="1">
                <a:solidFill>
                  <a:srgbClr val="0000CC"/>
                </a:solidFill>
              </a:rPr>
              <a:t>Formacao</a:t>
            </a:r>
            <a:r>
              <a:rPr lang="pt-PT" sz="1700" dirty="0">
                <a:solidFill>
                  <a:srgbClr val="0000CC"/>
                </a:solidFill>
              </a:rPr>
              <a:t>/</a:t>
            </a:r>
            <a:r>
              <a:rPr lang="pt-PT" sz="1700" dirty="0" err="1">
                <a:solidFill>
                  <a:srgbClr val="0000CC"/>
                </a:solidFill>
              </a:rPr>
              <a:t>CursoR</a:t>
            </a:r>
            <a:r>
              <a:rPr lang="pt-PT" sz="1700" dirty="0">
                <a:solidFill>
                  <a:srgbClr val="0000CC"/>
                </a:solidFill>
              </a:rPr>
              <a:t>”)</a:t>
            </a:r>
          </a:p>
        </p:txBody>
      </p:sp>
      <p:sp>
        <p:nvSpPr>
          <p:cNvPr id="271369" name="Text Box 9"/>
          <p:cNvSpPr txBox="1">
            <a:spLocks noChangeArrowheads="1"/>
          </p:cNvSpPr>
          <p:nvPr/>
        </p:nvSpPr>
        <p:spPr bwMode="auto">
          <a:xfrm>
            <a:off x="468064" y="2132856"/>
            <a:ext cx="8280400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tx1"/>
                </a:solidFill>
              </a:rPr>
              <a:t>Os ficheiros de sessão são </a:t>
            </a:r>
            <a:r>
              <a:rPr lang="pt-PT" sz="1700" dirty="0">
                <a:solidFill>
                  <a:schemeClr val="tx2"/>
                </a:solidFill>
              </a:rPr>
              <a:t>sempre</a:t>
            </a:r>
            <a:r>
              <a:rPr lang="pt-PT" sz="1700" dirty="0">
                <a:solidFill>
                  <a:schemeClr val="tx1"/>
                </a:solidFill>
              </a:rPr>
              <a:t> guardados na </a:t>
            </a:r>
            <a:r>
              <a:rPr lang="pt-PT" sz="1700" dirty="0" smtClean="0">
                <a:solidFill>
                  <a:schemeClr val="tx1"/>
                </a:solidFill>
              </a:rPr>
              <a:t>diretoria atual </a:t>
            </a:r>
            <a:r>
              <a:rPr lang="pt-PT" sz="1700" dirty="0">
                <a:solidFill>
                  <a:schemeClr val="tx1"/>
                </a:solidFill>
              </a:rPr>
              <a:t>de trabalho, que pode ser consultada: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700" dirty="0">
                <a:solidFill>
                  <a:schemeClr val="tx1"/>
                </a:solidFill>
              </a:rPr>
              <a:t>	</a:t>
            </a:r>
            <a:r>
              <a:rPr lang="pt-PT" sz="1700" dirty="0">
                <a:solidFill>
                  <a:srgbClr val="0000CC"/>
                </a:solidFill>
              </a:rPr>
              <a:t>&gt; </a:t>
            </a:r>
            <a:r>
              <a:rPr lang="pt-PT" sz="1700" dirty="0" err="1">
                <a:solidFill>
                  <a:srgbClr val="0000CC"/>
                </a:solidFill>
              </a:rPr>
              <a:t>getwd</a:t>
            </a:r>
            <a:r>
              <a:rPr lang="pt-PT" sz="1700" dirty="0">
                <a:solidFill>
                  <a:srgbClr val="0000CC"/>
                </a:solidFill>
              </a:rPr>
              <a:t>()</a:t>
            </a:r>
          </a:p>
        </p:txBody>
      </p:sp>
      <p:sp>
        <p:nvSpPr>
          <p:cNvPr id="271371" name="Rectangle 11"/>
          <p:cNvSpPr>
            <a:spLocks noChangeArrowheads="1"/>
          </p:cNvSpPr>
          <p:nvPr/>
        </p:nvSpPr>
        <p:spPr bwMode="auto">
          <a:xfrm>
            <a:off x="1976438" y="2861518"/>
            <a:ext cx="3851275" cy="269875"/>
          </a:xfrm>
          <a:prstGeom prst="rect">
            <a:avLst/>
          </a:prstGeom>
          <a:noFill/>
          <a:ln w="9525" algn="ctr">
            <a:solidFill>
              <a:srgbClr val="5F5F5F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Verdana" pitchFamily="34" charset="0"/>
              </a:rPr>
              <a:t>[1] "C:/Documents and Settings/.../My Documents"</a:t>
            </a:r>
            <a:endParaRPr lang="pt-PT" sz="1100" dirty="0">
              <a:solidFill>
                <a:schemeClr val="tx1"/>
              </a:solidFill>
              <a:latin typeface="Verdana" pitchFamily="34" charset="0"/>
            </a:endParaRPr>
          </a:p>
        </p:txBody>
      </p:sp>
      <p:graphicFrame>
        <p:nvGraphicFramePr>
          <p:cNvPr id="271375" name="Object 15"/>
          <p:cNvGraphicFramePr>
            <a:graphicFrameLocks noGrp="1" noChangeAspect="1"/>
          </p:cNvGraphicFramePr>
          <p:nvPr>
            <p:ph idx="1"/>
          </p:nvPr>
        </p:nvGraphicFramePr>
        <p:xfrm>
          <a:off x="4643438" y="3284984"/>
          <a:ext cx="3924300" cy="2895600"/>
        </p:xfrm>
        <a:graphic>
          <a:graphicData uri="http://schemas.openxmlformats.org/presentationml/2006/ole">
            <p:oleObj spid="_x0000_s1178626" name="Image" r:id="rId3" imgW="3923810" imgH="2895238" progId="">
              <p:embed/>
            </p:oleObj>
          </a:graphicData>
        </a:graphic>
      </p:graphicFrame>
      <p:sp>
        <p:nvSpPr>
          <p:cNvPr id="271377" name="AutoShape 17"/>
          <p:cNvSpPr>
            <a:spLocks/>
          </p:cNvSpPr>
          <p:nvPr/>
        </p:nvSpPr>
        <p:spPr bwMode="auto">
          <a:xfrm>
            <a:off x="2268538" y="5206281"/>
            <a:ext cx="1582737" cy="325437"/>
          </a:xfrm>
          <a:prstGeom prst="borderCallout2">
            <a:avLst>
              <a:gd name="adj1" fmla="val 35120"/>
              <a:gd name="adj2" fmla="val 104815"/>
              <a:gd name="adj3" fmla="val 35120"/>
              <a:gd name="adj4" fmla="val 125579"/>
              <a:gd name="adj5" fmla="val 203903"/>
              <a:gd name="adj6" fmla="val 170611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Opção alternativa</a:t>
            </a:r>
            <a:endParaRPr lang="pt-PT"/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39552" y="126876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Comandos Principais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30</a:t>
            </a:fld>
            <a:endParaRPr lang="pt-PT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/>
      <p:bldP spid="271369" grpId="0"/>
      <p:bldP spid="271371" grpId="0" animBg="1"/>
      <p:bldP spid="2713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540072" y="2164780"/>
            <a:ext cx="828040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Listagem de todos os </a:t>
            </a:r>
            <a:r>
              <a:rPr lang="pt-PT" sz="1800" dirty="0" smtClean="0">
                <a:solidFill>
                  <a:schemeClr val="tx1"/>
                </a:solidFill>
              </a:rPr>
              <a:t>objetos </a:t>
            </a:r>
            <a:r>
              <a:rPr lang="pt-PT" sz="1800" dirty="0">
                <a:solidFill>
                  <a:schemeClr val="tx1"/>
                </a:solidFill>
              </a:rPr>
              <a:t>criados no R*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ls</a:t>
            </a:r>
            <a:r>
              <a:rPr lang="pt-PT" sz="1800" dirty="0">
                <a:solidFill>
                  <a:srgbClr val="0000CC"/>
                </a:solidFill>
              </a:rPr>
              <a:t>( )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objects</a:t>
            </a:r>
            <a:r>
              <a:rPr lang="pt-PT" sz="1800" dirty="0">
                <a:solidFill>
                  <a:srgbClr val="0000CC"/>
                </a:solidFill>
              </a:rPr>
              <a:t>( )</a:t>
            </a:r>
          </a:p>
        </p:txBody>
      </p:sp>
      <p:sp>
        <p:nvSpPr>
          <p:cNvPr id="275467" name="Rectangle 11"/>
          <p:cNvSpPr>
            <a:spLocks noChangeArrowheads="1"/>
          </p:cNvSpPr>
          <p:nvPr/>
        </p:nvSpPr>
        <p:spPr bwMode="auto">
          <a:xfrm>
            <a:off x="2411413" y="2552923"/>
            <a:ext cx="1008062" cy="704850"/>
          </a:xfrm>
          <a:prstGeom prst="rect">
            <a:avLst/>
          </a:prstGeom>
          <a:noFill/>
          <a:ln w="9525" algn="ctr">
            <a:solidFill>
              <a:srgbClr val="333333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PT" sz="1100" dirty="0">
                <a:solidFill>
                  <a:srgbClr val="333333"/>
                </a:solidFill>
                <a:latin typeface="Verdana" pitchFamily="34" charset="0"/>
              </a:rPr>
              <a:t>&gt; a = 1</a:t>
            </a: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PT" sz="1100" dirty="0">
                <a:solidFill>
                  <a:srgbClr val="333333"/>
                </a:solidFill>
                <a:latin typeface="Verdana" pitchFamily="34" charset="0"/>
              </a:rPr>
              <a:t>&gt; b = 2</a:t>
            </a: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PT" sz="1100" dirty="0">
                <a:solidFill>
                  <a:srgbClr val="333333"/>
                </a:solidFill>
                <a:latin typeface="Verdana" pitchFamily="34" charset="0"/>
              </a:rPr>
              <a:t>&gt; </a:t>
            </a:r>
            <a:r>
              <a:rPr lang="pt-PT" sz="1100" b="1" dirty="0" err="1">
                <a:solidFill>
                  <a:srgbClr val="CC3300"/>
                </a:solidFill>
                <a:latin typeface="Verdana" pitchFamily="34" charset="0"/>
              </a:rPr>
              <a:t>ls</a:t>
            </a:r>
            <a:r>
              <a:rPr lang="pt-PT" sz="1100" b="1" dirty="0">
                <a:solidFill>
                  <a:srgbClr val="CC3300"/>
                </a:solidFill>
                <a:latin typeface="Verdana" pitchFamily="34" charset="0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PT" sz="1100" dirty="0">
                <a:solidFill>
                  <a:srgbClr val="333333"/>
                </a:solidFill>
                <a:latin typeface="Verdana" pitchFamily="34" charset="0"/>
              </a:rPr>
              <a:t>[1] "a" "b"</a:t>
            </a:r>
          </a:p>
        </p:txBody>
      </p:sp>
      <p:graphicFrame>
        <p:nvGraphicFramePr>
          <p:cNvPr id="275475" name="Object 19"/>
          <p:cNvGraphicFramePr>
            <a:graphicFrameLocks noGrp="1" noChangeAspect="1"/>
          </p:cNvGraphicFramePr>
          <p:nvPr>
            <p:ph idx="1"/>
          </p:nvPr>
        </p:nvGraphicFramePr>
        <p:xfrm>
          <a:off x="4173538" y="2552923"/>
          <a:ext cx="4445000" cy="2514600"/>
        </p:xfrm>
        <a:graphic>
          <a:graphicData uri="http://schemas.openxmlformats.org/presentationml/2006/ole">
            <p:oleObj spid="_x0000_s1179650" name="Image" r:id="rId3" imgW="4444444" imgH="2514286" progId="">
              <p:embed/>
            </p:oleObj>
          </a:graphicData>
        </a:graphic>
      </p:graphicFrame>
      <p:sp>
        <p:nvSpPr>
          <p:cNvPr id="275477" name="Rectangle 21"/>
          <p:cNvSpPr>
            <a:spLocks noChangeArrowheads="1"/>
          </p:cNvSpPr>
          <p:nvPr/>
        </p:nvSpPr>
        <p:spPr bwMode="auto">
          <a:xfrm>
            <a:off x="5686425" y="4246563"/>
            <a:ext cx="1368425" cy="249237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5478" name="AutoShape 22"/>
          <p:cNvSpPr>
            <a:spLocks/>
          </p:cNvSpPr>
          <p:nvPr/>
        </p:nvSpPr>
        <p:spPr bwMode="auto">
          <a:xfrm>
            <a:off x="6011863" y="5391373"/>
            <a:ext cx="1468437" cy="269875"/>
          </a:xfrm>
          <a:prstGeom prst="borderCallout2">
            <a:avLst>
              <a:gd name="adj1" fmla="val 42352"/>
              <a:gd name="adj2" fmla="val -5190"/>
              <a:gd name="adj3" fmla="val 42352"/>
              <a:gd name="adj4" fmla="val -12106"/>
              <a:gd name="adj5" fmla="val -270000"/>
              <a:gd name="adj6" fmla="val -18704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* Opção alternativa</a:t>
            </a:r>
            <a:endParaRPr lang="pt-PT"/>
          </a:p>
        </p:txBody>
      </p:sp>
      <p:sp>
        <p:nvSpPr>
          <p:cNvPr id="275479" name="Text Box 23"/>
          <p:cNvSpPr txBox="1">
            <a:spLocks noChangeArrowheads="1"/>
          </p:cNvSpPr>
          <p:nvPr/>
        </p:nvSpPr>
        <p:spPr bwMode="auto">
          <a:xfrm>
            <a:off x="540072" y="3779455"/>
            <a:ext cx="82804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 smtClean="0">
                <a:solidFill>
                  <a:schemeClr val="tx1"/>
                </a:solidFill>
              </a:rPr>
              <a:t>Objetos </a:t>
            </a:r>
            <a:r>
              <a:rPr lang="pt-PT" sz="1800" dirty="0">
                <a:solidFill>
                  <a:schemeClr val="tx1"/>
                </a:solidFill>
              </a:rPr>
              <a:t>que começam por “a”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ls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pattern</a:t>
            </a:r>
            <a:r>
              <a:rPr lang="pt-PT" sz="1800" dirty="0">
                <a:solidFill>
                  <a:srgbClr val="0000CC"/>
                </a:solidFill>
              </a:rPr>
              <a:t>=“^a”)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dirty="0">
                <a:solidFill>
                  <a:srgbClr val="0000CC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objects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pattern</a:t>
            </a:r>
            <a:r>
              <a:rPr lang="pt-PT" sz="1800" dirty="0">
                <a:solidFill>
                  <a:srgbClr val="0000CC"/>
                </a:solidFill>
              </a:rPr>
              <a:t>=“^a”)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3563938" y="4543648"/>
            <a:ext cx="1728787" cy="473075"/>
          </a:xfrm>
          <a:prstGeom prst="rect">
            <a:avLst/>
          </a:prstGeom>
          <a:noFill/>
          <a:ln w="9525" algn="ctr">
            <a:solidFill>
              <a:srgbClr val="333333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  <a:latin typeface="Verdana" pitchFamily="34" charset="0"/>
              </a:rPr>
              <a:t>&gt; 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ls(pattern="^a")</a:t>
            </a:r>
          </a:p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  <a:latin typeface="Verdana" pitchFamily="34" charset="0"/>
              </a:rPr>
              <a:t>[1] "a"</a:t>
            </a: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539552" y="126876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Comandos Principais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31</a:t>
            </a:fld>
            <a:endParaRPr lang="pt-PT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7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1" grpId="0"/>
      <p:bldP spid="275467" grpId="0" animBg="1"/>
      <p:bldP spid="275477" grpId="0" animBg="1"/>
      <p:bldP spid="275478" grpId="0" animBg="1"/>
      <p:bldP spid="275479" grpId="0"/>
      <p:bldP spid="27548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467544" y="2276872"/>
            <a:ext cx="82804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Remover um </a:t>
            </a:r>
            <a:r>
              <a:rPr lang="pt-PT" sz="1800" dirty="0" smtClean="0">
                <a:solidFill>
                  <a:schemeClr val="tx1"/>
                </a:solidFill>
              </a:rPr>
              <a:t>objeto </a:t>
            </a:r>
            <a:r>
              <a:rPr lang="pt-PT" sz="1800" dirty="0">
                <a:solidFill>
                  <a:schemeClr val="tx1"/>
                </a:solidFill>
              </a:rPr>
              <a:t>específico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rm</a:t>
            </a:r>
            <a:r>
              <a:rPr lang="pt-PT" sz="1800" dirty="0">
                <a:solidFill>
                  <a:srgbClr val="0000CC"/>
                </a:solidFill>
              </a:rPr>
              <a:t>(a)</a:t>
            </a:r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1980431" y="2822575"/>
            <a:ext cx="1008063" cy="606425"/>
          </a:xfrm>
          <a:prstGeom prst="rect">
            <a:avLst/>
          </a:prstGeom>
          <a:noFill/>
          <a:ln w="9525" algn="ctr">
            <a:solidFill>
              <a:srgbClr val="333333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  <a:latin typeface="Verdana" pitchFamily="34" charset="0"/>
              </a:rPr>
              <a:t>&gt; 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rm(a)</a:t>
            </a:r>
          </a:p>
          <a:p>
            <a:pPr algn="l"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  <a:latin typeface="Verdana" pitchFamily="34" charset="0"/>
              </a:rPr>
              <a:t>&gt; ls()</a:t>
            </a:r>
          </a:p>
          <a:p>
            <a:pPr algn="l"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  <a:latin typeface="Verdana" pitchFamily="34" charset="0"/>
              </a:rPr>
              <a:t>[1] "b"</a:t>
            </a:r>
          </a:p>
        </p:txBody>
      </p:sp>
      <p:sp>
        <p:nvSpPr>
          <p:cNvPr id="277512" name="Text Box 8"/>
          <p:cNvSpPr txBox="1">
            <a:spLocks noChangeArrowheads="1"/>
          </p:cNvSpPr>
          <p:nvPr/>
        </p:nvSpPr>
        <p:spPr bwMode="auto">
          <a:xfrm>
            <a:off x="467544" y="3837409"/>
            <a:ext cx="8280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Remover todos os </a:t>
            </a:r>
            <a:r>
              <a:rPr lang="pt-PT" sz="1800" dirty="0" err="1">
                <a:solidFill>
                  <a:schemeClr val="tx1"/>
                </a:solidFill>
              </a:rPr>
              <a:t>objectos</a:t>
            </a:r>
            <a:r>
              <a:rPr lang="pt-PT" sz="1800" dirty="0">
                <a:solidFill>
                  <a:schemeClr val="tx1"/>
                </a:solidFill>
              </a:rPr>
              <a:t>*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rm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list</a:t>
            </a:r>
            <a:r>
              <a:rPr lang="pt-PT" sz="1800" dirty="0">
                <a:solidFill>
                  <a:srgbClr val="0000CC"/>
                </a:solidFill>
              </a:rPr>
              <a:t>=</a:t>
            </a:r>
            <a:r>
              <a:rPr lang="pt-PT" sz="1800" dirty="0" err="1">
                <a:solidFill>
                  <a:srgbClr val="0000CC"/>
                </a:solidFill>
              </a:rPr>
              <a:t>ls</a:t>
            </a:r>
            <a:r>
              <a:rPr lang="pt-PT" sz="1800" dirty="0">
                <a:solidFill>
                  <a:srgbClr val="0000CC"/>
                </a:solidFill>
              </a:rPr>
              <a:t>( ))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rm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list</a:t>
            </a:r>
            <a:r>
              <a:rPr lang="pt-PT" sz="1800" dirty="0">
                <a:solidFill>
                  <a:srgbClr val="0000CC"/>
                </a:solidFill>
              </a:rPr>
              <a:t>=</a:t>
            </a:r>
            <a:r>
              <a:rPr lang="pt-PT" sz="1800" dirty="0" err="1">
                <a:solidFill>
                  <a:srgbClr val="0000CC"/>
                </a:solidFill>
              </a:rPr>
              <a:t>objects</a:t>
            </a:r>
            <a:r>
              <a:rPr lang="pt-PT" sz="1800" dirty="0">
                <a:solidFill>
                  <a:srgbClr val="0000CC"/>
                </a:solidFill>
              </a:rPr>
              <a:t>( ))</a:t>
            </a:r>
          </a:p>
        </p:txBody>
      </p:sp>
      <p:sp>
        <p:nvSpPr>
          <p:cNvPr id="277513" name="Rectangle 9"/>
          <p:cNvSpPr>
            <a:spLocks noChangeArrowheads="1"/>
          </p:cNvSpPr>
          <p:nvPr/>
        </p:nvSpPr>
        <p:spPr bwMode="auto">
          <a:xfrm>
            <a:off x="3348856" y="4350172"/>
            <a:ext cx="1150938" cy="7350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</a:rPr>
              <a:t>&gt; </a:t>
            </a:r>
            <a:r>
              <a:rPr lang="pt-PT" sz="1100" b="1">
                <a:solidFill>
                  <a:srgbClr val="CC3300"/>
                </a:solidFill>
              </a:rPr>
              <a:t>rm(list=ls())</a:t>
            </a: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</a:rPr>
              <a:t>&gt; ls()</a:t>
            </a:r>
          </a:p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pt-PT" sz="1100">
                <a:solidFill>
                  <a:srgbClr val="333333"/>
                </a:solidFill>
              </a:rPr>
              <a:t>character(0)</a:t>
            </a:r>
          </a:p>
        </p:txBody>
      </p:sp>
      <p:graphicFrame>
        <p:nvGraphicFramePr>
          <p:cNvPr id="277514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995936" y="2812380"/>
          <a:ext cx="4443412" cy="2513012"/>
        </p:xfrm>
        <a:graphic>
          <a:graphicData uri="http://schemas.openxmlformats.org/presentationml/2006/ole">
            <p:oleObj spid="_x0000_s1180674" name="Image" r:id="rId3" imgW="4444444" imgH="2514286" progId="">
              <p:embed/>
            </p:oleObj>
          </a:graphicData>
        </a:graphic>
      </p:graphicFrame>
      <p:sp>
        <p:nvSpPr>
          <p:cNvPr id="277515" name="Rectangle 11"/>
          <p:cNvSpPr>
            <a:spLocks noChangeArrowheads="1"/>
          </p:cNvSpPr>
          <p:nvPr/>
        </p:nvSpPr>
        <p:spPr bwMode="auto">
          <a:xfrm>
            <a:off x="5686425" y="4462463"/>
            <a:ext cx="1368425" cy="25400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7516" name="AutoShape 12"/>
          <p:cNvSpPr>
            <a:spLocks/>
          </p:cNvSpPr>
          <p:nvPr/>
        </p:nvSpPr>
        <p:spPr bwMode="auto">
          <a:xfrm>
            <a:off x="6974086" y="5679405"/>
            <a:ext cx="1468437" cy="269875"/>
          </a:xfrm>
          <a:prstGeom prst="borderCallout2">
            <a:avLst>
              <a:gd name="adj1" fmla="val 42352"/>
              <a:gd name="adj2" fmla="val -5190"/>
              <a:gd name="adj3" fmla="val 42352"/>
              <a:gd name="adj4" fmla="val -12106"/>
              <a:gd name="adj5" fmla="val -208824"/>
              <a:gd name="adj6" fmla="val -18704"/>
            </a:avLst>
          </a:prstGeom>
          <a:noFill/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105000"/>
              </a:lnSpc>
            </a:pPr>
            <a:r>
              <a:rPr lang="pt-PT" sz="1100" b="1">
                <a:solidFill>
                  <a:srgbClr val="33549F"/>
                </a:solidFill>
              </a:rPr>
              <a:t>* Opção alternativa</a:t>
            </a:r>
            <a:endParaRPr lang="pt-PT"/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1268760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Comandos Principais</a:t>
            </a:r>
          </a:p>
        </p:txBody>
      </p:sp>
      <p:sp>
        <p:nvSpPr>
          <p:cNvPr id="2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32</a:t>
            </a:fld>
            <a:endParaRPr lang="pt-PT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7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/>
      <p:bldP spid="277511" grpId="0" animBg="1"/>
      <p:bldP spid="277512" grpId="0"/>
      <p:bldP spid="277513" grpId="0" animBg="1"/>
      <p:bldP spid="277515" grpId="0" animBg="1"/>
      <p:bldP spid="2775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93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1116211" y="2086595"/>
          <a:ext cx="1981200" cy="3467100"/>
        </p:xfrm>
        <a:graphic>
          <a:graphicData uri="http://schemas.openxmlformats.org/presentationml/2006/ole">
            <p:oleObj spid="_x0000_s1181698" name="Image" r:id="rId3" imgW="1980952" imgH="3466667" progId="">
              <p:embed/>
            </p:oleObj>
          </a:graphicData>
        </a:graphic>
      </p:graphicFrame>
      <p:sp>
        <p:nvSpPr>
          <p:cNvPr id="276495" name="Rectangle 15"/>
          <p:cNvSpPr>
            <a:spLocks noChangeArrowheads="1"/>
          </p:cNvSpPr>
          <p:nvPr/>
        </p:nvSpPr>
        <p:spPr bwMode="auto">
          <a:xfrm>
            <a:off x="1187648" y="2688257"/>
            <a:ext cx="1728788" cy="431800"/>
          </a:xfrm>
          <a:prstGeom prst="rect">
            <a:avLst/>
          </a:prstGeom>
          <a:noFill/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6" name="Rectangle 16"/>
          <p:cNvSpPr>
            <a:spLocks noChangeArrowheads="1"/>
          </p:cNvSpPr>
          <p:nvPr/>
        </p:nvSpPr>
        <p:spPr bwMode="auto">
          <a:xfrm>
            <a:off x="1187648" y="3697907"/>
            <a:ext cx="1728788" cy="179388"/>
          </a:xfrm>
          <a:prstGeom prst="rect">
            <a:avLst/>
          </a:prstGeom>
          <a:noFill/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7" name="Rectangle 17"/>
          <p:cNvSpPr>
            <a:spLocks noChangeArrowheads="1"/>
          </p:cNvSpPr>
          <p:nvPr/>
        </p:nvSpPr>
        <p:spPr bwMode="auto">
          <a:xfrm>
            <a:off x="1187648" y="4766295"/>
            <a:ext cx="1728788" cy="430212"/>
          </a:xfrm>
          <a:prstGeom prst="rect">
            <a:avLst/>
          </a:prstGeom>
          <a:noFill/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8" name="Rectangle 18"/>
          <p:cNvSpPr>
            <a:spLocks noChangeArrowheads="1"/>
          </p:cNvSpPr>
          <p:nvPr/>
        </p:nvSpPr>
        <p:spPr bwMode="auto">
          <a:xfrm>
            <a:off x="1187648" y="4131295"/>
            <a:ext cx="1728788" cy="179387"/>
          </a:xfrm>
          <a:prstGeom prst="rect">
            <a:avLst/>
          </a:prstGeom>
          <a:noFill/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499" name="Rectangle 19"/>
          <p:cNvSpPr>
            <a:spLocks noChangeArrowheads="1"/>
          </p:cNvSpPr>
          <p:nvPr/>
        </p:nvSpPr>
        <p:spPr bwMode="auto">
          <a:xfrm>
            <a:off x="1187648" y="2377107"/>
            <a:ext cx="1728788" cy="214313"/>
          </a:xfrm>
          <a:prstGeom prst="rect">
            <a:avLst/>
          </a:prstGeom>
          <a:noFill/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0" name="Rectangle 20"/>
          <p:cNvSpPr>
            <a:spLocks noChangeArrowheads="1"/>
          </p:cNvSpPr>
          <p:nvPr/>
        </p:nvSpPr>
        <p:spPr bwMode="auto">
          <a:xfrm>
            <a:off x="1187648" y="5320332"/>
            <a:ext cx="1728788" cy="179388"/>
          </a:xfrm>
          <a:prstGeom prst="rect">
            <a:avLst/>
          </a:prstGeom>
          <a:noFill/>
          <a:ln w="19050" algn="ctr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3779912" y="2348880"/>
            <a:ext cx="4968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600" dirty="0">
                <a:solidFill>
                  <a:srgbClr val="0000FF"/>
                </a:solidFill>
              </a:rPr>
              <a:t>Opções de ajuda sobre a aplicação</a:t>
            </a:r>
          </a:p>
        </p:txBody>
      </p: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3780433" y="2682081"/>
            <a:ext cx="4968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600" dirty="0">
                <a:solidFill>
                  <a:srgbClr val="CC3300"/>
                </a:solidFill>
              </a:rPr>
              <a:t>Opções de ajuda com acessos a partir do browser</a:t>
            </a:r>
          </a:p>
        </p:txBody>
      </p:sp>
      <p:sp>
        <p:nvSpPr>
          <p:cNvPr id="276503" name="Rectangle 23"/>
          <p:cNvSpPr>
            <a:spLocks noChangeArrowheads="1"/>
          </p:cNvSpPr>
          <p:nvPr/>
        </p:nvSpPr>
        <p:spPr bwMode="auto">
          <a:xfrm>
            <a:off x="1187648" y="3467720"/>
            <a:ext cx="1728788" cy="179387"/>
          </a:xfrm>
          <a:prstGeom prst="rect">
            <a:avLst/>
          </a:prstGeom>
          <a:noFill/>
          <a:ln w="19050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4" name="Rectangle 24"/>
          <p:cNvSpPr>
            <a:spLocks noChangeArrowheads="1"/>
          </p:cNvSpPr>
          <p:nvPr/>
        </p:nvSpPr>
        <p:spPr bwMode="auto">
          <a:xfrm>
            <a:off x="1187648" y="3912220"/>
            <a:ext cx="1728788" cy="179387"/>
          </a:xfrm>
          <a:prstGeom prst="rect">
            <a:avLst/>
          </a:prstGeom>
          <a:noFill/>
          <a:ln w="19050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5" name="Rectangle 25"/>
          <p:cNvSpPr>
            <a:spLocks noChangeArrowheads="1"/>
          </p:cNvSpPr>
          <p:nvPr/>
        </p:nvSpPr>
        <p:spPr bwMode="auto">
          <a:xfrm>
            <a:off x="1187648" y="4450382"/>
            <a:ext cx="1728788" cy="179388"/>
          </a:xfrm>
          <a:prstGeom prst="rect">
            <a:avLst/>
          </a:prstGeom>
          <a:noFill/>
          <a:ln w="19050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6506" name="Text Box 26"/>
          <p:cNvSpPr txBox="1">
            <a:spLocks noChangeArrowheads="1"/>
          </p:cNvSpPr>
          <p:nvPr/>
        </p:nvSpPr>
        <p:spPr bwMode="auto">
          <a:xfrm>
            <a:off x="3779589" y="3020442"/>
            <a:ext cx="4968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600" dirty="0">
                <a:solidFill>
                  <a:srgbClr val="008000"/>
                </a:solidFill>
              </a:rPr>
              <a:t>Opções de ajuda na janela de comandos do R</a:t>
            </a:r>
          </a:p>
        </p:txBody>
      </p:sp>
      <p:sp>
        <p:nvSpPr>
          <p:cNvPr id="276507" name="AutoShape 27"/>
          <p:cNvSpPr>
            <a:spLocks/>
          </p:cNvSpPr>
          <p:nvPr/>
        </p:nvSpPr>
        <p:spPr bwMode="auto">
          <a:xfrm>
            <a:off x="4092773" y="3501008"/>
            <a:ext cx="3506788" cy="514350"/>
          </a:xfrm>
          <a:prstGeom prst="borderCallout2">
            <a:avLst>
              <a:gd name="adj1" fmla="val 23921"/>
              <a:gd name="adj2" fmla="val -2171"/>
              <a:gd name="adj3" fmla="val 23921"/>
              <a:gd name="adj4" fmla="val -16250"/>
              <a:gd name="adj5" fmla="val 13945"/>
              <a:gd name="adj6" fmla="val -33607"/>
            </a:avLst>
          </a:prstGeom>
          <a:noFill/>
          <a:ln w="15875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l">
              <a:lnSpc>
                <a:spcPct val="105000"/>
              </a:lnSpc>
            </a:pPr>
            <a:r>
              <a:rPr lang="pt-PT" sz="1200" b="1" dirty="0">
                <a:solidFill>
                  <a:srgbClr val="0000FF"/>
                </a:solidFill>
              </a:rPr>
              <a:t>&gt; </a:t>
            </a:r>
            <a:r>
              <a:rPr lang="pt-PT" sz="1200" b="1" dirty="0" err="1">
                <a:solidFill>
                  <a:srgbClr val="0000FF"/>
                </a:solidFill>
              </a:rPr>
              <a:t>help</a:t>
            </a:r>
            <a:r>
              <a:rPr lang="pt-PT" sz="1200" b="1" dirty="0">
                <a:solidFill>
                  <a:srgbClr val="0000FF"/>
                </a:solidFill>
              </a:rPr>
              <a:t>(“</a:t>
            </a:r>
            <a:r>
              <a:rPr lang="pt-PT" sz="1200" b="1" dirty="0" err="1">
                <a:solidFill>
                  <a:srgbClr val="0000FF"/>
                </a:solidFill>
              </a:rPr>
              <a:t>function</a:t>
            </a:r>
            <a:r>
              <a:rPr lang="pt-PT" sz="1200" b="1" dirty="0">
                <a:solidFill>
                  <a:srgbClr val="0000FF"/>
                </a:solidFill>
              </a:rPr>
              <a:t>”)</a:t>
            </a:r>
          </a:p>
          <a:p>
            <a:pPr algn="l">
              <a:lnSpc>
                <a:spcPct val="105000"/>
              </a:lnSpc>
              <a:spcBef>
                <a:spcPct val="20000"/>
              </a:spcBef>
            </a:pPr>
            <a:r>
              <a:rPr lang="pt-PT" sz="1200" dirty="0">
                <a:solidFill>
                  <a:schemeClr val="tx1"/>
                </a:solidFill>
              </a:rPr>
              <a:t>Apresenta a ajuda relativa à função especificada</a:t>
            </a:r>
            <a:endParaRPr lang="pt-PT" sz="1200" dirty="0">
              <a:solidFill>
                <a:srgbClr val="0000FF"/>
              </a:solidFill>
            </a:endParaRPr>
          </a:p>
        </p:txBody>
      </p:sp>
      <p:sp>
        <p:nvSpPr>
          <p:cNvPr id="276508" name="AutoShape 28"/>
          <p:cNvSpPr>
            <a:spLocks/>
          </p:cNvSpPr>
          <p:nvPr/>
        </p:nvSpPr>
        <p:spPr bwMode="auto">
          <a:xfrm>
            <a:off x="4644008" y="4725144"/>
            <a:ext cx="3854450" cy="679450"/>
          </a:xfrm>
          <a:prstGeom prst="borderCallout2">
            <a:avLst>
              <a:gd name="adj1" fmla="val 16824"/>
              <a:gd name="adj2" fmla="val -1977"/>
              <a:gd name="adj3" fmla="val 16824"/>
              <a:gd name="adj4" fmla="val -12106"/>
              <a:gd name="adj5" fmla="val -107966"/>
              <a:gd name="adj6" fmla="val -45373"/>
            </a:avLst>
          </a:prstGeom>
          <a:noFill/>
          <a:ln w="15875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l">
              <a:lnSpc>
                <a:spcPct val="105000"/>
              </a:lnSpc>
            </a:pPr>
            <a:r>
              <a:rPr lang="pt-PT" sz="1200" b="1" dirty="0">
                <a:solidFill>
                  <a:srgbClr val="0000FF"/>
                </a:solidFill>
              </a:rPr>
              <a:t>&gt; </a:t>
            </a:r>
            <a:r>
              <a:rPr lang="pt-PT" sz="1200" b="1" dirty="0" err="1">
                <a:solidFill>
                  <a:srgbClr val="0000FF"/>
                </a:solidFill>
              </a:rPr>
              <a:t>help.search</a:t>
            </a:r>
            <a:r>
              <a:rPr lang="pt-PT" sz="1200" b="1" dirty="0">
                <a:solidFill>
                  <a:srgbClr val="0000FF"/>
                </a:solidFill>
              </a:rPr>
              <a:t>(“</a:t>
            </a:r>
            <a:r>
              <a:rPr lang="pt-PT" sz="1200" b="1" dirty="0" err="1">
                <a:solidFill>
                  <a:srgbClr val="0000FF"/>
                </a:solidFill>
              </a:rPr>
              <a:t>text</a:t>
            </a:r>
            <a:r>
              <a:rPr lang="pt-PT" sz="1200" b="1" dirty="0">
                <a:solidFill>
                  <a:srgbClr val="0000FF"/>
                </a:solidFill>
              </a:rPr>
              <a:t>”)</a:t>
            </a:r>
          </a:p>
          <a:p>
            <a:pPr algn="l">
              <a:lnSpc>
                <a:spcPct val="105000"/>
              </a:lnSpc>
              <a:spcBef>
                <a:spcPct val="20000"/>
              </a:spcBef>
            </a:pPr>
            <a:r>
              <a:rPr lang="pt-PT" sz="1200" dirty="0">
                <a:solidFill>
                  <a:schemeClr val="tx1"/>
                </a:solidFill>
              </a:rPr>
              <a:t>Procura as funções cujo nome, detalhes ou descrição contenha o texto indicado</a:t>
            </a:r>
            <a:endParaRPr lang="pt-PT" sz="1200" dirty="0">
              <a:solidFill>
                <a:srgbClr val="0000FF"/>
              </a:solidFill>
            </a:endParaRPr>
          </a:p>
        </p:txBody>
      </p:sp>
      <p:sp>
        <p:nvSpPr>
          <p:cNvPr id="276509" name="AutoShape 29"/>
          <p:cNvSpPr>
            <a:spLocks/>
          </p:cNvSpPr>
          <p:nvPr/>
        </p:nvSpPr>
        <p:spPr bwMode="auto">
          <a:xfrm>
            <a:off x="3970536" y="5518051"/>
            <a:ext cx="4057650" cy="503237"/>
          </a:xfrm>
          <a:prstGeom prst="borderCallout2">
            <a:avLst>
              <a:gd name="adj1" fmla="val 22713"/>
              <a:gd name="adj2" fmla="val -1880"/>
              <a:gd name="adj3" fmla="val 22713"/>
              <a:gd name="adj4" fmla="val -6653"/>
              <a:gd name="adj5" fmla="val -184257"/>
              <a:gd name="adj6" fmla="val -25792"/>
            </a:avLst>
          </a:prstGeom>
          <a:noFill/>
          <a:ln w="15875" algn="ctr">
            <a:solidFill>
              <a:srgbClr val="008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l">
              <a:lnSpc>
                <a:spcPct val="105000"/>
              </a:lnSpc>
            </a:pPr>
            <a:r>
              <a:rPr lang="pt-PT" sz="1200" b="1" dirty="0">
                <a:solidFill>
                  <a:srgbClr val="0000FF"/>
                </a:solidFill>
              </a:rPr>
              <a:t>&gt; </a:t>
            </a:r>
            <a:r>
              <a:rPr lang="pt-PT" sz="1200" b="1" dirty="0" err="1">
                <a:solidFill>
                  <a:srgbClr val="0000FF"/>
                </a:solidFill>
              </a:rPr>
              <a:t>apropos</a:t>
            </a:r>
            <a:r>
              <a:rPr lang="pt-PT" sz="1200" b="1" dirty="0">
                <a:solidFill>
                  <a:srgbClr val="0000FF"/>
                </a:solidFill>
              </a:rPr>
              <a:t>(“</a:t>
            </a:r>
            <a:r>
              <a:rPr lang="pt-PT" sz="1200" b="1" dirty="0" err="1">
                <a:solidFill>
                  <a:srgbClr val="0000FF"/>
                </a:solidFill>
              </a:rPr>
              <a:t>text</a:t>
            </a:r>
            <a:r>
              <a:rPr lang="pt-PT" sz="1200" b="1" dirty="0">
                <a:solidFill>
                  <a:srgbClr val="0000FF"/>
                </a:solidFill>
              </a:rPr>
              <a:t>”)</a:t>
            </a:r>
          </a:p>
          <a:p>
            <a:pPr algn="l">
              <a:lnSpc>
                <a:spcPct val="105000"/>
              </a:lnSpc>
              <a:spcBef>
                <a:spcPct val="20000"/>
              </a:spcBef>
            </a:pPr>
            <a:r>
              <a:rPr lang="pt-PT" sz="1200" dirty="0">
                <a:solidFill>
                  <a:schemeClr val="tx1"/>
                </a:solidFill>
              </a:rPr>
              <a:t>Procura as funções cujo nome contenha o texto indicado</a:t>
            </a:r>
          </a:p>
        </p:txBody>
      </p:sp>
      <p:sp>
        <p:nvSpPr>
          <p:cNvPr id="276510" name="AutoShape 30"/>
          <p:cNvSpPr>
            <a:spLocks/>
          </p:cNvSpPr>
          <p:nvPr/>
        </p:nvSpPr>
        <p:spPr bwMode="auto">
          <a:xfrm>
            <a:off x="4449961" y="4123322"/>
            <a:ext cx="3722687" cy="503238"/>
          </a:xfrm>
          <a:prstGeom prst="borderCallout2">
            <a:avLst>
              <a:gd name="adj1" fmla="val 21949"/>
              <a:gd name="adj2" fmla="val -2046"/>
              <a:gd name="adj3" fmla="val 21949"/>
              <a:gd name="adj4" fmla="val -13690"/>
              <a:gd name="adj5" fmla="val -62094"/>
              <a:gd name="adj6" fmla="val -41209"/>
            </a:avLst>
          </a:prstGeom>
          <a:noFill/>
          <a:ln w="15875" algn="ctr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l">
              <a:lnSpc>
                <a:spcPct val="105000"/>
              </a:lnSpc>
            </a:pPr>
            <a:r>
              <a:rPr lang="pt-PT" sz="1200" b="1" dirty="0">
                <a:solidFill>
                  <a:srgbClr val="0000FF"/>
                </a:solidFill>
              </a:rPr>
              <a:t>&gt; </a:t>
            </a:r>
            <a:r>
              <a:rPr lang="pt-PT" sz="1200" b="1" dirty="0" err="1">
                <a:solidFill>
                  <a:srgbClr val="0000FF"/>
                </a:solidFill>
              </a:rPr>
              <a:t>help.start</a:t>
            </a:r>
            <a:r>
              <a:rPr lang="pt-PT" sz="1200" b="1" dirty="0">
                <a:solidFill>
                  <a:srgbClr val="0000FF"/>
                </a:solidFill>
              </a:rPr>
              <a:t>()</a:t>
            </a:r>
          </a:p>
          <a:p>
            <a:pPr algn="l">
              <a:lnSpc>
                <a:spcPct val="105000"/>
              </a:lnSpc>
              <a:spcBef>
                <a:spcPct val="20000"/>
              </a:spcBef>
            </a:pPr>
            <a:r>
              <a:rPr lang="pt-PT" sz="1200" dirty="0">
                <a:solidFill>
                  <a:schemeClr val="tx1"/>
                </a:solidFill>
              </a:rPr>
              <a:t>Dá acesso a informação auxiliar a partir do browser</a:t>
            </a:r>
          </a:p>
        </p:txBody>
      </p:sp>
      <p:sp>
        <p:nvSpPr>
          <p:cNvPr id="25" name="Text Box 376"/>
          <p:cNvSpPr txBox="1">
            <a:spLocks noChangeArrowheads="1"/>
          </p:cNvSpPr>
          <p:nvPr/>
        </p:nvSpPr>
        <p:spPr bwMode="auto">
          <a:xfrm>
            <a:off x="395536" y="1234207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8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30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1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Opções de Ajuda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33</a:t>
            </a:fld>
            <a:endParaRPr lang="pt-PT" dirty="0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7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7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27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7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27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7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27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7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7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5" grpId="0" animBg="1"/>
      <p:bldP spid="276496" grpId="0" animBg="1"/>
      <p:bldP spid="276497" grpId="0" animBg="1"/>
      <p:bldP spid="276498" grpId="0" animBg="1"/>
      <p:bldP spid="276499" grpId="0" animBg="1"/>
      <p:bldP spid="276500" grpId="0" animBg="1"/>
      <p:bldP spid="276501" grpId="0"/>
      <p:bldP spid="276502" grpId="0"/>
      <p:bldP spid="276503" grpId="0" animBg="1"/>
      <p:bldP spid="276504" grpId="0" animBg="1"/>
      <p:bldP spid="276505" grpId="0" animBg="1"/>
      <p:bldP spid="276506" grpId="0"/>
      <p:bldP spid="276507" grpId="0" animBg="1"/>
      <p:bldP spid="276508" grpId="0" animBg="1"/>
      <p:bldP spid="276509" grpId="0" animBg="1"/>
      <p:bldP spid="2765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Text Box 4"/>
          <p:cNvSpPr txBox="1">
            <a:spLocks noChangeArrowheads="1"/>
          </p:cNvSpPr>
          <p:nvPr/>
        </p:nvSpPr>
        <p:spPr bwMode="auto">
          <a:xfrm>
            <a:off x="468064" y="2204864"/>
            <a:ext cx="82804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Mostra um exemplo de aplicação de uma dada função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example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function</a:t>
            </a:r>
            <a:r>
              <a:rPr lang="pt-PT" sz="1800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78534" name="Text Box 6"/>
          <p:cNvSpPr txBox="1">
            <a:spLocks noChangeArrowheads="1"/>
          </p:cNvSpPr>
          <p:nvPr/>
        </p:nvSpPr>
        <p:spPr bwMode="auto">
          <a:xfrm>
            <a:off x="468064" y="3533353"/>
            <a:ext cx="8280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800" dirty="0">
                <a:solidFill>
                  <a:schemeClr val="tx1"/>
                </a:solidFill>
              </a:rPr>
              <a:t>Mostra os detalhes de uma dada função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</a:t>
            </a:r>
            <a:r>
              <a:rPr lang="pt-PT" sz="1800" dirty="0" err="1">
                <a:solidFill>
                  <a:srgbClr val="0000CC"/>
                </a:solidFill>
              </a:rPr>
              <a:t>help</a:t>
            </a:r>
            <a:r>
              <a:rPr lang="pt-PT" sz="1800" dirty="0">
                <a:solidFill>
                  <a:srgbClr val="0000CC"/>
                </a:solidFill>
              </a:rPr>
              <a:t>(</a:t>
            </a:r>
            <a:r>
              <a:rPr lang="pt-PT" sz="1800" dirty="0" err="1">
                <a:solidFill>
                  <a:srgbClr val="0000CC"/>
                </a:solidFill>
              </a:rPr>
              <a:t>function</a:t>
            </a:r>
            <a:r>
              <a:rPr lang="pt-PT" sz="1800" dirty="0">
                <a:solidFill>
                  <a:srgbClr val="0000CC"/>
                </a:solidFill>
              </a:rPr>
              <a:t>)</a:t>
            </a:r>
          </a:p>
          <a:p>
            <a:pPr marL="355600" indent="-355600" algn="just">
              <a:buClr>
                <a:srgbClr val="CC0000"/>
              </a:buClr>
              <a:buFont typeface="Wingdings" pitchFamily="2" charset="2"/>
              <a:buNone/>
            </a:pPr>
            <a:r>
              <a:rPr lang="pt-PT" sz="1800" dirty="0">
                <a:solidFill>
                  <a:schemeClr val="tx1"/>
                </a:solidFill>
              </a:rPr>
              <a:t>	</a:t>
            </a:r>
            <a:r>
              <a:rPr lang="pt-PT" sz="1800" dirty="0">
                <a:solidFill>
                  <a:srgbClr val="0000CC"/>
                </a:solidFill>
              </a:rPr>
              <a:t>&gt; ?</a:t>
            </a:r>
            <a:r>
              <a:rPr lang="pt-PT" sz="1800" dirty="0" err="1">
                <a:solidFill>
                  <a:srgbClr val="0000CC"/>
                </a:solidFill>
              </a:rPr>
              <a:t>function</a:t>
            </a:r>
            <a:endParaRPr lang="pt-PT" sz="1800" dirty="0">
              <a:solidFill>
                <a:srgbClr val="0000CC"/>
              </a:solidFill>
            </a:endParaRPr>
          </a:p>
        </p:txBody>
      </p:sp>
      <p:sp>
        <p:nvSpPr>
          <p:cNvPr id="278541" name="Rectangle 13"/>
          <p:cNvSpPr>
            <a:spLocks noChangeArrowheads="1"/>
          </p:cNvSpPr>
          <p:nvPr/>
        </p:nvSpPr>
        <p:spPr bwMode="auto">
          <a:xfrm>
            <a:off x="3131889" y="2722389"/>
            <a:ext cx="2808287" cy="7429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&gt; </a:t>
            </a:r>
            <a:r>
              <a:rPr lang="en-US" sz="1100" b="1" dirty="0">
                <a:solidFill>
                  <a:srgbClr val="CC3300"/>
                </a:solidFill>
                <a:latin typeface="Verdana" pitchFamily="34" charset="0"/>
              </a:rPr>
              <a:t>example(</a:t>
            </a:r>
            <a:r>
              <a:rPr lang="en-US" sz="1100" b="1" dirty="0" err="1">
                <a:solidFill>
                  <a:srgbClr val="CC3300"/>
                </a:solidFill>
                <a:latin typeface="Verdana" pitchFamily="34" charset="0"/>
              </a:rPr>
              <a:t>rm</a:t>
            </a:r>
            <a:r>
              <a:rPr lang="en-US" sz="1100" b="1" dirty="0">
                <a:solidFill>
                  <a:srgbClr val="CC3300"/>
                </a:solidFill>
                <a:latin typeface="Verdana" pitchFamily="34" charset="0"/>
              </a:rPr>
              <a:t>)</a:t>
            </a: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100" dirty="0" smtClean="0">
                <a:solidFill>
                  <a:schemeClr val="tx2"/>
                </a:solidFill>
                <a:latin typeface="Verdana" pitchFamily="34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Verdana" pitchFamily="34" charset="0"/>
              </a:rPr>
              <a:t>tmp</a:t>
            </a: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 &lt;- 1:4</a:t>
            </a: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100" dirty="0" smtClean="0">
                <a:solidFill>
                  <a:schemeClr val="tx2"/>
                </a:solidFill>
                <a:latin typeface="Verdana" pitchFamily="34" charset="0"/>
              </a:rPr>
              <a:t>&gt; </a:t>
            </a: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## work with </a:t>
            </a:r>
            <a:r>
              <a:rPr lang="en-US" sz="1100" dirty="0" err="1">
                <a:solidFill>
                  <a:schemeClr val="tx2"/>
                </a:solidFill>
                <a:latin typeface="Verdana" pitchFamily="34" charset="0"/>
              </a:rPr>
              <a:t>tmp</a:t>
            </a: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  and cleanup</a:t>
            </a: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100" dirty="0" smtClean="0">
                <a:solidFill>
                  <a:schemeClr val="tx2"/>
                </a:solidFill>
                <a:latin typeface="Verdana" pitchFamily="34" charset="0"/>
              </a:rPr>
              <a:t>&gt; </a:t>
            </a:r>
            <a:r>
              <a:rPr lang="en-US" sz="1100" dirty="0" err="1">
                <a:solidFill>
                  <a:schemeClr val="tx2"/>
                </a:solidFill>
                <a:latin typeface="Verdana" pitchFamily="34" charset="0"/>
              </a:rPr>
              <a:t>rm</a:t>
            </a: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(</a:t>
            </a:r>
            <a:r>
              <a:rPr lang="en-US" sz="1100" dirty="0" err="1">
                <a:solidFill>
                  <a:schemeClr val="tx2"/>
                </a:solidFill>
                <a:latin typeface="Verdana" pitchFamily="34" charset="0"/>
              </a:rPr>
              <a:t>tmp</a:t>
            </a:r>
            <a:r>
              <a:rPr lang="en-US" sz="1100" dirty="0">
                <a:solidFill>
                  <a:schemeClr val="tx2"/>
                </a:solidFill>
                <a:latin typeface="Verdana" pitchFamily="34" charset="0"/>
              </a:rPr>
              <a:t>)</a:t>
            </a:r>
          </a:p>
        </p:txBody>
      </p:sp>
      <p:graphicFrame>
        <p:nvGraphicFramePr>
          <p:cNvPr id="278542" name="Object 14"/>
          <p:cNvGraphicFramePr>
            <a:graphicFrameLocks noGrp="1" noChangeAspect="1"/>
          </p:cNvGraphicFramePr>
          <p:nvPr>
            <p:ph idx="1"/>
          </p:nvPr>
        </p:nvGraphicFramePr>
        <p:xfrm>
          <a:off x="5220740" y="3717032"/>
          <a:ext cx="2592388" cy="2376487"/>
        </p:xfrm>
        <a:graphic>
          <a:graphicData uri="http://schemas.openxmlformats.org/presentationml/2006/ole">
            <p:oleObj spid="_x0000_s1182722" name="Image" r:id="rId3" imgW="7961905" imgH="8876190" progId="">
              <p:embed/>
            </p:oleObj>
          </a:graphicData>
        </a:graphic>
      </p:graphicFrame>
      <p:sp>
        <p:nvSpPr>
          <p:cNvPr id="278544" name="Rectangle 16"/>
          <p:cNvSpPr>
            <a:spLocks noChangeArrowheads="1"/>
          </p:cNvSpPr>
          <p:nvPr/>
        </p:nvSpPr>
        <p:spPr bwMode="auto">
          <a:xfrm>
            <a:off x="3725861" y="4182937"/>
            <a:ext cx="1279401" cy="463846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>
              <a:spcBef>
                <a:spcPct val="0"/>
              </a:spcBef>
              <a:buFont typeface="Wingdings" pitchFamily="2" charset="2"/>
              <a:buNone/>
            </a:pPr>
            <a:r>
              <a:rPr lang="en-US" sz="1200" dirty="0">
                <a:solidFill>
                  <a:schemeClr val="tx2"/>
                </a:solidFill>
                <a:latin typeface="Verdana" pitchFamily="34" charset="0"/>
              </a:rPr>
              <a:t>&gt;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b="1" dirty="0">
                <a:solidFill>
                  <a:srgbClr val="CC3300"/>
                </a:solidFill>
                <a:latin typeface="Verdana" pitchFamily="34" charset="0"/>
              </a:rPr>
              <a:t>help(</a:t>
            </a:r>
            <a:r>
              <a:rPr lang="en-US" sz="1200" b="1" dirty="0" err="1">
                <a:solidFill>
                  <a:srgbClr val="CC3300"/>
                </a:solidFill>
                <a:latin typeface="Verdana" pitchFamily="34" charset="0"/>
              </a:rPr>
              <a:t>rm</a:t>
            </a:r>
            <a:r>
              <a:rPr lang="en-US" sz="1200" b="1" dirty="0">
                <a:solidFill>
                  <a:srgbClr val="CC3300"/>
                </a:solidFill>
                <a:latin typeface="Verdana" pitchFamily="34" charset="0"/>
              </a:rPr>
              <a:t>)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chemeClr val="tx2"/>
                </a:solidFill>
                <a:latin typeface="Verdana" pitchFamily="34" charset="0"/>
              </a:rPr>
              <a:t>&gt; ?</a:t>
            </a:r>
            <a:r>
              <a:rPr lang="en-US" sz="1200" dirty="0" err="1">
                <a:solidFill>
                  <a:schemeClr val="tx2"/>
                </a:solidFill>
                <a:latin typeface="Verdana" pitchFamily="34" charset="0"/>
              </a:rPr>
              <a:t>rm</a:t>
            </a:r>
            <a:endParaRPr lang="en-US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78545" name="AutoShape 17"/>
          <p:cNvSpPr>
            <a:spLocks noChangeArrowheads="1"/>
          </p:cNvSpPr>
          <p:nvPr/>
        </p:nvSpPr>
        <p:spPr bwMode="auto">
          <a:xfrm flipV="1">
            <a:off x="4357686" y="4508797"/>
            <a:ext cx="719138" cy="360363"/>
          </a:xfrm>
          <a:custGeom>
            <a:avLst/>
            <a:gdLst>
              <a:gd name="T0" fmla="*/ 16766434 w 21600"/>
              <a:gd name="T1" fmla="*/ 0 h 21600"/>
              <a:gd name="T2" fmla="*/ 16766434 w 21600"/>
              <a:gd name="T3" fmla="*/ 3384042 h 21600"/>
              <a:gd name="T4" fmla="*/ 3588066 w 21600"/>
              <a:gd name="T5" fmla="*/ 6012106 h 21600"/>
              <a:gd name="T6" fmla="*/ 23942567 w 21600"/>
              <a:gd name="T7" fmla="*/ 169202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8546" name="AutoShape 18"/>
          <p:cNvSpPr>
            <a:spLocks/>
          </p:cNvSpPr>
          <p:nvPr/>
        </p:nvSpPr>
        <p:spPr bwMode="auto">
          <a:xfrm>
            <a:off x="6737101" y="2611562"/>
            <a:ext cx="1868115" cy="889446"/>
          </a:xfrm>
          <a:prstGeom prst="borderCallout2">
            <a:avLst>
              <a:gd name="adj1" fmla="val 21620"/>
              <a:gd name="adj2" fmla="val -4824"/>
              <a:gd name="adj3" fmla="val 53475"/>
              <a:gd name="adj4" fmla="val -113806"/>
              <a:gd name="adj5" fmla="val 47107"/>
              <a:gd name="adj6" fmla="val -142723"/>
            </a:avLst>
          </a:prstGeom>
          <a:noFill/>
          <a:ln w="9525" algn="ctr">
            <a:solidFill>
              <a:srgbClr val="0000CC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7800" indent="-177800" algn="l">
              <a:lnSpc>
                <a:spcPct val="90000"/>
              </a:lnSpc>
              <a:spcBef>
                <a:spcPct val="0"/>
              </a:spcBef>
              <a:buClr>
                <a:srgbClr val="CC3300"/>
              </a:buClr>
              <a:buFont typeface="Wingdings" pitchFamily="2" charset="2"/>
              <a:buChar char="v"/>
            </a:pPr>
            <a:r>
              <a:rPr lang="pt-PT" sz="1100" b="1">
                <a:solidFill>
                  <a:schemeClr val="tx1"/>
                </a:solidFill>
              </a:rPr>
              <a:t>Sinal de atribuição, equivalente ao =</a:t>
            </a:r>
          </a:p>
          <a:p>
            <a:pPr marL="177800" indent="-177800" algn="l">
              <a:lnSpc>
                <a:spcPct val="90000"/>
              </a:lnSpc>
              <a:spcBef>
                <a:spcPct val="0"/>
              </a:spcBef>
            </a:pPr>
            <a:r>
              <a:rPr lang="pt-PT" sz="1100" b="1">
                <a:solidFill>
                  <a:srgbClr val="0000CC"/>
                </a:solidFill>
                <a:latin typeface="Verdana" pitchFamily="34" charset="0"/>
              </a:rPr>
              <a:t>	&lt;- 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395536" y="119675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4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Comandos de Ajuda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34</a:t>
            </a:fld>
            <a:endParaRPr lang="pt-PT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2" grpId="0"/>
      <p:bldP spid="278534" grpId="0"/>
      <p:bldP spid="278541" grpId="0" animBg="1"/>
      <p:bldP spid="278544" grpId="0" animBg="1"/>
      <p:bldP spid="278545" grpId="0" animBg="1"/>
      <p:bldP spid="2785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9" name="Rectangle 27"/>
          <p:cNvSpPr>
            <a:spLocks noChangeArrowheads="1"/>
          </p:cNvSpPr>
          <p:nvPr/>
        </p:nvSpPr>
        <p:spPr bwMode="auto">
          <a:xfrm>
            <a:off x="899592" y="2093813"/>
            <a:ext cx="4608512" cy="3972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45000"/>
              </a:spcBef>
            </a:pPr>
            <a:r>
              <a:rPr lang="pt-PT" sz="2000" dirty="0"/>
              <a:t>‘+’	</a:t>
            </a:r>
            <a:r>
              <a:rPr lang="pt-PT" sz="2000" dirty="0">
                <a:solidFill>
                  <a:schemeClr val="tx2"/>
                </a:solidFill>
              </a:rPr>
              <a:t>Soma</a:t>
            </a:r>
            <a:r>
              <a:rPr lang="pt-PT" sz="2000" dirty="0"/>
              <a:t>	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‘-’	</a:t>
            </a:r>
            <a:r>
              <a:rPr lang="pt-PT" sz="2000" dirty="0" smtClean="0">
                <a:solidFill>
                  <a:schemeClr val="tx2"/>
                </a:solidFill>
              </a:rPr>
              <a:t>Subtração</a:t>
            </a:r>
            <a:endParaRPr lang="pt-PT" sz="2000" dirty="0">
              <a:solidFill>
                <a:schemeClr val="tx2"/>
              </a:solidFill>
            </a:endParaRPr>
          </a:p>
          <a:p>
            <a:pPr algn="l">
              <a:spcBef>
                <a:spcPct val="45000"/>
              </a:spcBef>
            </a:pPr>
            <a:r>
              <a:rPr lang="pt-PT" sz="2000" dirty="0"/>
              <a:t>‘*’	</a:t>
            </a:r>
            <a:r>
              <a:rPr lang="pt-PT" sz="2000" dirty="0">
                <a:solidFill>
                  <a:schemeClr val="tx2"/>
                </a:solidFill>
              </a:rPr>
              <a:t>Multiplicação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‘%*%’	</a:t>
            </a:r>
            <a:r>
              <a:rPr lang="pt-PT" sz="2000" dirty="0">
                <a:solidFill>
                  <a:schemeClr val="tx2"/>
                </a:solidFill>
              </a:rPr>
              <a:t>Multiplicação de matrizes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‘/’	</a:t>
            </a:r>
            <a:r>
              <a:rPr lang="pt-PT" sz="2000" dirty="0">
                <a:solidFill>
                  <a:schemeClr val="tx2"/>
                </a:solidFill>
              </a:rPr>
              <a:t>Divisão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‘ˆ’	</a:t>
            </a:r>
            <a:r>
              <a:rPr lang="pt-PT" sz="2000" dirty="0">
                <a:solidFill>
                  <a:schemeClr val="tx2"/>
                </a:solidFill>
              </a:rPr>
              <a:t>Exponenciação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‘%/%’	</a:t>
            </a:r>
            <a:r>
              <a:rPr lang="pt-PT" sz="2000" dirty="0">
                <a:solidFill>
                  <a:schemeClr val="tx2"/>
                </a:solidFill>
              </a:rPr>
              <a:t>Divisão Inteira</a:t>
            </a:r>
            <a:endParaRPr lang="pt-PT" sz="2000" dirty="0"/>
          </a:p>
          <a:p>
            <a:pPr algn="l">
              <a:spcBef>
                <a:spcPct val="45000"/>
              </a:spcBef>
            </a:pPr>
            <a:r>
              <a:rPr lang="pt-PT" sz="2000" dirty="0"/>
              <a:t>‘%%’	</a:t>
            </a:r>
            <a:r>
              <a:rPr lang="pt-PT" sz="2000" dirty="0">
                <a:solidFill>
                  <a:schemeClr val="tx2"/>
                </a:solidFill>
              </a:rPr>
              <a:t>Resto da divisão inteira</a:t>
            </a:r>
          </a:p>
          <a:p>
            <a:pPr algn="l">
              <a:spcBef>
                <a:spcPct val="45000"/>
              </a:spcBef>
            </a:pPr>
            <a:r>
              <a:rPr lang="pt-PT" sz="2000" dirty="0"/>
              <a:t>‘:’	</a:t>
            </a:r>
            <a:r>
              <a:rPr lang="pt-PT" sz="2000" dirty="0">
                <a:solidFill>
                  <a:schemeClr val="tx2"/>
                </a:solidFill>
              </a:rPr>
              <a:t>Criação de sequências</a:t>
            </a:r>
          </a:p>
        </p:txBody>
      </p:sp>
      <p:sp>
        <p:nvSpPr>
          <p:cNvPr id="279580" name="Rectangle 28"/>
          <p:cNvSpPr>
            <a:spLocks noChangeArrowheads="1"/>
          </p:cNvSpPr>
          <p:nvPr/>
        </p:nvSpPr>
        <p:spPr bwMode="auto">
          <a:xfrm>
            <a:off x="5940425" y="2349500"/>
            <a:ext cx="1800225" cy="35369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+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11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-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5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*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24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/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2.666667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^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512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%/%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2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%%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2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8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: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8 7 6 5 4 3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&gt; 3</a:t>
            </a:r>
            <a:r>
              <a:rPr lang="pt-PT" sz="1100" b="1">
                <a:solidFill>
                  <a:srgbClr val="CC3300"/>
                </a:solidFill>
                <a:latin typeface="Verdana" pitchFamily="34" charset="0"/>
              </a:rPr>
              <a:t>:</a:t>
            </a:r>
            <a:r>
              <a:rPr lang="pt-PT" sz="1100" b="1">
                <a:solidFill>
                  <a:schemeClr val="tx2"/>
                </a:solidFill>
                <a:latin typeface="Verdana" pitchFamily="34" charset="0"/>
              </a:rPr>
              <a:t>8</a:t>
            </a:r>
          </a:p>
          <a:p>
            <a:pPr algn="l">
              <a:lnSpc>
                <a:spcPct val="85000"/>
              </a:lnSpc>
              <a:spcBef>
                <a:spcPct val="30000"/>
              </a:spcBef>
            </a:pPr>
            <a:r>
              <a:rPr lang="pt-PT" sz="1100">
                <a:solidFill>
                  <a:schemeClr val="tx2"/>
                </a:solidFill>
                <a:latin typeface="Verdana" pitchFamily="34" charset="0"/>
              </a:rPr>
              <a:t>[1] 3 4 5 6 7 8</a:t>
            </a: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395536" y="119675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Principais Operadores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35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9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79" grpId="0"/>
      <p:bldP spid="2795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395288" y="2272606"/>
            <a:ext cx="8280400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O R, como a maioria das linguagens que nasce em ambientes UNIX, é </a:t>
            </a:r>
            <a:r>
              <a:rPr lang="pt-PT" sz="1700" b="1" i="1" dirty="0">
                <a:solidFill>
                  <a:schemeClr val="bg2">
                    <a:lumMod val="50000"/>
                  </a:schemeClr>
                </a:solidFill>
              </a:rPr>
              <a:t>case </a:t>
            </a:r>
            <a:r>
              <a:rPr lang="pt-PT" sz="1700" b="1" i="1" dirty="0" err="1">
                <a:solidFill>
                  <a:schemeClr val="bg2">
                    <a:lumMod val="50000"/>
                  </a:schemeClr>
                </a:solidFill>
              </a:rPr>
              <a:t>sensitive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, pelo que por exemplo as letras ‘a’ e ‘A’ podem corresponder a diferentes variáveis.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0581" name="Text Box 5"/>
          <p:cNvSpPr txBox="1">
            <a:spLocks noChangeArrowheads="1"/>
          </p:cNvSpPr>
          <p:nvPr/>
        </p:nvSpPr>
        <p:spPr bwMode="auto">
          <a:xfrm>
            <a:off x="395288" y="3179440"/>
            <a:ext cx="8280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O R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ignora espaços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, ou seja, ‘8+3’ e ‘8+   3’ dá origem </a:t>
            </a:r>
            <a:r>
              <a:rPr lang="pt-PT" sz="1700" dirty="0" smtClean="0">
                <a:solidFill>
                  <a:schemeClr val="bg2">
                    <a:lumMod val="50000"/>
                  </a:schemeClr>
                </a:solidFill>
              </a:rPr>
              <a:t>exatamente 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ao mesmo resultado.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0582" name="Text Box 6"/>
          <p:cNvSpPr txBox="1">
            <a:spLocks noChangeArrowheads="1"/>
          </p:cNvSpPr>
          <p:nvPr/>
        </p:nvSpPr>
        <p:spPr bwMode="auto">
          <a:xfrm>
            <a:off x="395288" y="3870251"/>
            <a:ext cx="828040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Os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comandos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devem ser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separados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por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‘;’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ou por uma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nova linha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0583" name="Text Box 7"/>
          <p:cNvSpPr txBox="1">
            <a:spLocks noChangeArrowheads="1"/>
          </p:cNvSpPr>
          <p:nvPr/>
        </p:nvSpPr>
        <p:spPr bwMode="auto">
          <a:xfrm>
            <a:off x="395288" y="4259560"/>
            <a:ext cx="8280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Podemos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agrupar comandos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, para serem executados em simultâneo, se estiverem entre chavetas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‘{ }’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0585" name="Text Box 9"/>
          <p:cNvSpPr txBox="1">
            <a:spLocks noChangeArrowheads="1"/>
          </p:cNvSpPr>
          <p:nvPr/>
        </p:nvSpPr>
        <p:spPr bwMode="auto">
          <a:xfrm>
            <a:off x="395288" y="5339680"/>
            <a:ext cx="8280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Quando um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comando não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está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completo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, o R coloca o sinal de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‘+’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na linha seguinte, permitindo que este seja completado.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0586" name="Text Box 10"/>
          <p:cNvSpPr txBox="1">
            <a:spLocks noChangeArrowheads="1"/>
          </p:cNvSpPr>
          <p:nvPr/>
        </p:nvSpPr>
        <p:spPr bwMode="auto">
          <a:xfrm>
            <a:off x="395288" y="4950370"/>
            <a:ext cx="82804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just"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‘#’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 é utilizado para </a:t>
            </a:r>
            <a:r>
              <a:rPr lang="pt-PT" sz="1700" b="1" dirty="0">
                <a:solidFill>
                  <a:schemeClr val="bg2">
                    <a:lumMod val="50000"/>
                  </a:schemeClr>
                </a:solidFill>
              </a:rPr>
              <a:t>comentários</a:t>
            </a:r>
            <a:r>
              <a:rPr lang="pt-PT" sz="1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pt-PT" sz="17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376"/>
          <p:cNvSpPr txBox="1">
            <a:spLocks noChangeArrowheads="1"/>
          </p:cNvSpPr>
          <p:nvPr/>
        </p:nvSpPr>
        <p:spPr bwMode="auto">
          <a:xfrm>
            <a:off x="395536" y="119675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4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Regras de Sintaxe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36</a:t>
            </a:fld>
            <a:endParaRPr lang="pt-PT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0" grpId="0"/>
      <p:bldP spid="280581" grpId="0"/>
      <p:bldP spid="280582" grpId="0"/>
      <p:bldP spid="280583" grpId="0"/>
      <p:bldP spid="280585" grpId="0"/>
      <p:bldP spid="28058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020790" y="4025862"/>
            <a:ext cx="2711450" cy="156337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a &lt;- c(1,2.5,4,NA)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a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1.0 2.5 4.0  NA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a+2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3.0 4.5 6.0  NA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</a:t>
            </a:r>
            <a:r>
              <a:rPr lang="pt-PT" sz="1100" dirty="0" err="1">
                <a:solidFill>
                  <a:schemeClr val="tx1"/>
                </a:solidFill>
                <a:latin typeface="Verdana" pitchFamily="34" charset="0"/>
              </a:rPr>
              <a:t>is.na</a:t>
            </a: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(a)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FALSE </a:t>
            </a:r>
            <a:r>
              <a:rPr lang="pt-PT" sz="1100" dirty="0" err="1">
                <a:solidFill>
                  <a:schemeClr val="tx1"/>
                </a:solidFill>
                <a:latin typeface="Verdana" pitchFamily="34" charset="0"/>
              </a:rPr>
              <a:t>FALSE</a:t>
            </a: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Verdana" pitchFamily="34" charset="0"/>
              </a:rPr>
              <a:t>FALSE</a:t>
            </a: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  TRUE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948264" y="4237081"/>
            <a:ext cx="1795463" cy="178420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b &lt;- a[2:4]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l-PL" sz="1100" dirty="0">
                <a:solidFill>
                  <a:schemeClr val="tx1"/>
                </a:solidFill>
                <a:latin typeface="Verdana" pitchFamily="34" charset="0"/>
              </a:rPr>
              <a:t>&gt; b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l-PL" sz="1100" dirty="0">
                <a:solidFill>
                  <a:schemeClr val="tx1"/>
                </a:solidFill>
                <a:latin typeface="Verdana" pitchFamily="34" charset="0"/>
              </a:rPr>
              <a:t>[1] 2.5 4.0  NA</a:t>
            </a:r>
            <a:endParaRPr lang="pt-PT" sz="1100" dirty="0">
              <a:solidFill>
                <a:schemeClr val="tx1"/>
              </a:solidFill>
              <a:latin typeface="Verdana" pitchFamily="34" charset="0"/>
            </a:endParaRP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b[3] &lt;- 1.7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b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2.5 4.0 1.7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a[-c(3,4)]</a:t>
            </a:r>
          </a:p>
          <a:p>
            <a:pPr algn="l">
              <a:lnSpc>
                <a:spcPct val="85000"/>
              </a:lnSpc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1.0 2.5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26914" y="2336899"/>
            <a:ext cx="2520950" cy="774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x &lt;- c (3.5,1.4,5,2.6,7,4.8)</a:t>
            </a:r>
          </a:p>
          <a:p>
            <a:pPr algn="l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&gt; x</a:t>
            </a:r>
          </a:p>
          <a:p>
            <a:pPr algn="l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Verdana" pitchFamily="34" charset="0"/>
              </a:rPr>
              <a:t>[1] 3.5 1.4 5.0 2.6 7.0 4.8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4860032" y="2276872"/>
            <a:ext cx="2916238" cy="12795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ts val="600"/>
              </a:spcBef>
            </a:pPr>
            <a:r>
              <a:rPr lang="es-ES" sz="1100" dirty="0">
                <a:solidFill>
                  <a:schemeClr val="tx1"/>
                </a:solidFill>
                <a:latin typeface="Verdana" pitchFamily="34" charset="0"/>
              </a:rPr>
              <a:t>&gt; x</a:t>
            </a:r>
          </a:p>
          <a:p>
            <a:pPr algn="l">
              <a:spcBef>
                <a:spcPts val="600"/>
              </a:spcBef>
            </a:pPr>
            <a:r>
              <a:rPr lang="es-ES" sz="1100" dirty="0">
                <a:solidFill>
                  <a:schemeClr val="tx1"/>
                </a:solidFill>
                <a:latin typeface="Verdana" pitchFamily="34" charset="0"/>
              </a:rPr>
              <a:t>[1] 3.5 1.4 5.0 2.6 7.0 4.8</a:t>
            </a:r>
          </a:p>
          <a:p>
            <a:pPr algn="l">
              <a:spcBef>
                <a:spcPts val="600"/>
              </a:spcBef>
            </a:pPr>
            <a:r>
              <a:rPr lang="es-ES" sz="1100" dirty="0">
                <a:solidFill>
                  <a:schemeClr val="tx1"/>
                </a:solidFill>
                <a:latin typeface="Verdana" pitchFamily="34" charset="0"/>
              </a:rPr>
              <a:t>&gt; y &lt;- 2*x + 5</a:t>
            </a:r>
          </a:p>
          <a:p>
            <a:pPr algn="l">
              <a:spcBef>
                <a:spcPts val="600"/>
              </a:spcBef>
            </a:pPr>
            <a:r>
              <a:rPr lang="es-ES" sz="1100" dirty="0">
                <a:solidFill>
                  <a:schemeClr val="tx1"/>
                </a:solidFill>
                <a:latin typeface="Verdana" pitchFamily="34" charset="0"/>
              </a:rPr>
              <a:t>&gt; y</a:t>
            </a:r>
          </a:p>
          <a:p>
            <a:pPr algn="l">
              <a:spcBef>
                <a:spcPts val="600"/>
              </a:spcBef>
            </a:pPr>
            <a:r>
              <a:rPr lang="es-ES" sz="1100" dirty="0">
                <a:solidFill>
                  <a:schemeClr val="tx1"/>
                </a:solidFill>
                <a:latin typeface="Verdana" pitchFamily="34" charset="0"/>
              </a:rPr>
              <a:t>[1] 12.0  7.8 15.0 10.2 19.0 14.6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95536" y="3573016"/>
            <a:ext cx="3384550" cy="12795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ts val="600"/>
              </a:spcBef>
            </a:pPr>
            <a:r>
              <a:rPr lang="da-DK" sz="1100" dirty="0">
                <a:solidFill>
                  <a:schemeClr val="tx1"/>
                </a:solidFill>
                <a:latin typeface="Verdana" pitchFamily="34" charset="0"/>
              </a:rPr>
              <a:t>&gt; x &lt;- c (3.5,1.4,5,2.6,7,4.8)</a:t>
            </a:r>
          </a:p>
          <a:p>
            <a:pPr algn="l">
              <a:spcBef>
                <a:spcPts val="600"/>
              </a:spcBef>
            </a:pPr>
            <a:r>
              <a:rPr lang="da-DK" sz="1100" dirty="0">
                <a:solidFill>
                  <a:schemeClr val="tx1"/>
                </a:solidFill>
                <a:latin typeface="Verdana" pitchFamily="34" charset="0"/>
              </a:rPr>
              <a:t>&gt; x</a:t>
            </a:r>
          </a:p>
          <a:p>
            <a:pPr algn="l">
              <a:spcBef>
                <a:spcPts val="600"/>
              </a:spcBef>
            </a:pPr>
            <a:r>
              <a:rPr lang="da-DK" sz="1100" dirty="0">
                <a:solidFill>
                  <a:schemeClr val="tx1"/>
                </a:solidFill>
                <a:latin typeface="Verdana" pitchFamily="34" charset="0"/>
              </a:rPr>
              <a:t>[1] 3.5 1.4 5.0 2.6 7.0 4.8</a:t>
            </a:r>
          </a:p>
          <a:p>
            <a:pPr algn="l">
              <a:spcBef>
                <a:spcPts val="600"/>
              </a:spcBef>
            </a:pPr>
            <a:r>
              <a:rPr lang="da-DK" sz="1100" dirty="0">
                <a:solidFill>
                  <a:schemeClr val="tx1"/>
                </a:solidFill>
                <a:latin typeface="Verdana" pitchFamily="34" charset="0"/>
              </a:rPr>
              <a:t>&gt; x &gt; 3</a:t>
            </a:r>
          </a:p>
          <a:p>
            <a:pPr algn="l">
              <a:spcBef>
                <a:spcPts val="600"/>
              </a:spcBef>
            </a:pPr>
            <a:r>
              <a:rPr lang="da-DK" sz="1100" dirty="0">
                <a:solidFill>
                  <a:schemeClr val="tx1"/>
                </a:solidFill>
                <a:latin typeface="Verdana" pitchFamily="34" charset="0"/>
              </a:rPr>
              <a:t>[1]  TRUE FALSE  TRUE FALSE  TRUE  TRUE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395536" y="119675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 rot="5400000" flipV="1">
            <a:off x="3156427" y="1316182"/>
            <a:ext cx="50482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000" b="1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6" name="Text Box 376"/>
          <p:cNvSpPr txBox="1">
            <a:spLocks noChangeArrowheads="1"/>
          </p:cNvSpPr>
          <p:nvPr/>
        </p:nvSpPr>
        <p:spPr bwMode="auto">
          <a:xfrm>
            <a:off x="3275856" y="1700808"/>
            <a:ext cx="41053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Alguns exercícios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37</a:t>
            </a:fld>
            <a:endParaRPr lang="pt-PT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3"/>
          <p:cNvSpPr txBox="1">
            <a:spLocks noChangeArrowheads="1"/>
          </p:cNvSpPr>
          <p:nvPr/>
        </p:nvSpPr>
        <p:spPr bwMode="auto">
          <a:xfrm>
            <a:off x="611188" y="2204864"/>
            <a:ext cx="8064500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1200"/>
              </a:spcBef>
            </a:pP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 marL="355600">
              <a:spcBef>
                <a:spcPts val="1200"/>
              </a:spcBef>
            </a:pPr>
            <a:endParaRPr lang="pt-PT" sz="2000" b="1" dirty="0" smtClean="0">
              <a:solidFill>
                <a:schemeClr val="bg2"/>
              </a:solidFill>
              <a:latin typeface="Humnst777 BT"/>
              <a:hlinkClick r:id="rId2"/>
            </a:endParaRPr>
          </a:p>
          <a:p>
            <a:pPr marL="355600">
              <a:spcBef>
                <a:spcPts val="1200"/>
              </a:spcBef>
            </a:pPr>
            <a:r>
              <a:rPr lang="pt-PT" sz="2000" b="1" dirty="0" smtClean="0">
                <a:solidFill>
                  <a:schemeClr val="bg2"/>
                </a:solidFill>
                <a:latin typeface="Humnst777 BT"/>
                <a:hlinkClick r:id="rId2"/>
              </a:rPr>
              <a:t>http</a:t>
            </a:r>
            <a:r>
              <a:rPr lang="pt-PT" sz="2000" b="1" dirty="0">
                <a:solidFill>
                  <a:schemeClr val="bg2"/>
                </a:solidFill>
                <a:latin typeface="Humnst777 BT"/>
                <a:hlinkClick r:id="rId2"/>
              </a:rPr>
              <a:t>://rapid-i.com/content/view/181/190</a:t>
            </a:r>
            <a:r>
              <a:rPr lang="pt-PT" sz="2000" b="1" dirty="0" smtClean="0">
                <a:solidFill>
                  <a:schemeClr val="bg2"/>
                </a:solidFill>
                <a:latin typeface="Humnst777 BT"/>
                <a:hlinkClick r:id="rId2"/>
              </a:rPr>
              <a:t>/</a:t>
            </a:r>
            <a:endParaRPr lang="pt-PT" sz="2000" b="1" dirty="0" smtClean="0">
              <a:solidFill>
                <a:schemeClr val="bg2"/>
              </a:solidFill>
              <a:latin typeface="Humnst777 BT"/>
            </a:endParaRPr>
          </a:p>
          <a:p>
            <a:pPr marL="355600">
              <a:spcBef>
                <a:spcPts val="1200"/>
              </a:spcBef>
            </a:pP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Software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open source para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Data Mining</a:t>
            </a:r>
          </a:p>
          <a:p>
            <a:pPr marL="355600">
              <a:spcBef>
                <a:spcPts val="1200"/>
              </a:spcBef>
            </a:pPr>
            <a:endParaRPr lang="pt-PT" sz="2000" b="1" dirty="0">
              <a:solidFill>
                <a:schemeClr val="bg2"/>
              </a:solidFill>
              <a:latin typeface="Humnst777 BT"/>
              <a:hlinkClick r:id="rId2"/>
            </a:endParaRPr>
          </a:p>
          <a:p>
            <a:pPr marL="355600">
              <a:spcBef>
                <a:spcPts val="1200"/>
              </a:spcBef>
            </a:pP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614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Rapid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Miner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2420888"/>
            <a:ext cx="2850317" cy="720080"/>
          </a:xfrm>
          <a:prstGeom prst="rect">
            <a:avLst/>
          </a:prstGeom>
        </p:spPr>
      </p:pic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38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35367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3"/>
          <p:cNvSpPr txBox="1">
            <a:spLocks noChangeArrowheads="1"/>
          </p:cNvSpPr>
          <p:nvPr/>
        </p:nvSpPr>
        <p:spPr bwMode="auto">
          <a:xfrm>
            <a:off x="611188" y="2204864"/>
            <a:ext cx="8064500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Software que funciona com base em fluxograma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Baseado em processos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Contém </a:t>
            </a:r>
            <a:r>
              <a:rPr lang="pt-PT" sz="2200" b="1" dirty="0" smtClean="0">
                <a:solidFill>
                  <a:schemeClr val="tx1"/>
                </a:solidFill>
                <a:latin typeface="Humnst777 BT"/>
              </a:rPr>
              <a:t>operadores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que podem ser parametrizados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Outros softwares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Python</a:t>
            </a: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Knime</a:t>
            </a: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Weka</a:t>
            </a: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Etc.</a:t>
            </a:r>
          </a:p>
        </p:txBody>
      </p:sp>
      <p:sp>
        <p:nvSpPr>
          <p:cNvPr id="614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Rapid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Miner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39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5856" y="999705"/>
            <a:ext cx="1728168" cy="4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32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664094" y="1556792"/>
            <a:ext cx="7580314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PT" sz="2200" b="1" dirty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2200" b="1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Enquadramento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O que é </a:t>
            </a:r>
            <a:r>
              <a:rPr lang="pt-PT" sz="2200" i="1" dirty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pt-PT" sz="2200" b="1" dirty="0">
                <a:solidFill>
                  <a:srgbClr val="CC301F"/>
                </a:solidFill>
              </a:rPr>
              <a:t>»</a:t>
            </a:r>
            <a:r>
              <a:rPr lang="pt-PT" sz="2200" b="1" dirty="0">
                <a:solidFill>
                  <a:schemeClr val="tx1"/>
                </a:solidFill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Etapas do Processo de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Extração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de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Conhecimento</a:t>
            </a:r>
            <a:endParaRPr lang="pt-PT" sz="22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Os algoritmos de </a:t>
            </a:r>
            <a:r>
              <a:rPr lang="pt-PT" sz="2200" i="1" dirty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Aplicações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i="1" dirty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 e outras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áreas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 Vs.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Estatística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dirty="0">
                <a:solidFill>
                  <a:schemeClr val="tx1"/>
                </a:solidFill>
                <a:latin typeface="Humnst777 BT"/>
              </a:rPr>
              <a:t>Modelo CRISP-DM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</a:rPr>
              <a:t>»</a:t>
            </a:r>
            <a:r>
              <a:rPr lang="pt-PT" sz="2200" b="1" dirty="0" smtClean="0">
                <a:solidFill>
                  <a:schemeClr val="tx1"/>
                </a:solidFill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Principais Tarefas do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22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endParaRPr lang="pt-PT" sz="2200" i="1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</a:rPr>
              <a:t>»</a:t>
            </a:r>
            <a:r>
              <a:rPr lang="pt-PT" sz="2200" b="1" dirty="0" smtClean="0">
                <a:solidFill>
                  <a:schemeClr val="tx1"/>
                </a:solidFill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Aprendizagem</a:t>
            </a:r>
          </a:p>
          <a:p>
            <a:pPr>
              <a:spcBef>
                <a:spcPts val="600"/>
              </a:spcBef>
            </a:pPr>
            <a:r>
              <a:rPr lang="pt-PT" sz="22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200" i="1" dirty="0" smtClean="0">
                <a:solidFill>
                  <a:schemeClr val="tx1"/>
                </a:solidFill>
                <a:latin typeface="Humnst777 BT"/>
              </a:rPr>
              <a:t>Software</a:t>
            </a:r>
            <a:endParaRPr lang="pt-PT" sz="2200" b="1" dirty="0">
              <a:solidFill>
                <a:schemeClr val="bg2"/>
              </a:solidFill>
              <a:latin typeface="Humnst777 BT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83568" y="1629288"/>
            <a:ext cx="0" cy="439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3"/>
          <p:cNvSpPr txBox="1">
            <a:spLocks noChangeArrowheads="1"/>
          </p:cNvSpPr>
          <p:nvPr/>
        </p:nvSpPr>
        <p:spPr bwMode="auto">
          <a:xfrm>
            <a:off x="611188" y="2204864"/>
            <a:ext cx="80645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Exemplo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Operador </a:t>
            </a: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Read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csv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(dados fogos.csv)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Operador </a:t>
            </a: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correlation</a:t>
            </a:r>
            <a:r>
              <a:rPr lang="pt-PT" sz="22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Humnst777 BT"/>
              </a:rPr>
              <a:t>matrix</a:t>
            </a:r>
            <a:endParaRPr lang="pt-PT" sz="22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1200"/>
              </a:spcBef>
            </a:pPr>
            <a:endParaRPr lang="pt-PT" sz="22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614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O software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Rapid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 Miner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40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5856" y="999705"/>
            <a:ext cx="1728168" cy="436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b="5095"/>
          <a:stretch/>
        </p:blipFill>
        <p:spPr>
          <a:xfrm>
            <a:off x="3815688" y="3619093"/>
            <a:ext cx="4860000" cy="30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52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Preparação dos Dados </a:t>
            </a:r>
          </a:p>
        </p:txBody>
      </p:sp>
      <p:sp>
        <p:nvSpPr>
          <p:cNvPr id="819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754633" y="1556792"/>
            <a:ext cx="7489775" cy="439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pt-PT" sz="2400" b="1" dirty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2400" b="1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400" dirty="0" smtClean="0">
                <a:solidFill>
                  <a:schemeClr val="tx1"/>
                </a:solidFill>
                <a:latin typeface="Humnst777 BT"/>
              </a:rPr>
              <a:t>Enquadramento</a:t>
            </a:r>
          </a:p>
          <a:p>
            <a:pPr>
              <a:spcBef>
                <a:spcPts val="300"/>
              </a:spcBef>
            </a:pPr>
            <a:r>
              <a:rPr lang="pt-PT" sz="24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400" dirty="0" smtClean="0">
                <a:solidFill>
                  <a:schemeClr val="tx1"/>
                </a:solidFill>
                <a:latin typeface="Humnst777 BT"/>
              </a:rPr>
              <a:t>Análise de Dados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Tipo de atributos e escala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Tratamento de Dados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300"/>
              </a:spcBef>
              <a:buClr>
                <a:srgbClr val="C00000"/>
              </a:buClr>
            </a:pPr>
            <a:r>
              <a:rPr lang="pt-PT" sz="24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2400" dirty="0" smtClean="0">
                <a:solidFill>
                  <a:schemeClr val="tx1"/>
                </a:solidFill>
                <a:latin typeface="Humnst777 BT"/>
              </a:rPr>
              <a:t>Técnicas </a:t>
            </a:r>
            <a:r>
              <a:rPr lang="pt-PT" sz="2400" dirty="0">
                <a:solidFill>
                  <a:schemeClr val="tx1"/>
                </a:solidFill>
                <a:latin typeface="Humnst777 BT"/>
              </a:rPr>
              <a:t>de </a:t>
            </a:r>
            <a:r>
              <a:rPr lang="pt-PT" sz="2400" dirty="0" smtClean="0">
                <a:solidFill>
                  <a:schemeClr val="tx1"/>
                </a:solidFill>
                <a:latin typeface="Humnst777 BT"/>
              </a:rPr>
              <a:t>Pré-processamento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Limpeza dos Dados (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Cleaning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Redução do Número de Atributos 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Integração de Dados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Transformação de Dados</a:t>
            </a: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Amostragem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533400">
              <a:spcBef>
                <a:spcPts val="3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Redução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Dimensão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755576" y="1700808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611560" y="2132856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cada dia é gerada uma enorme quantidade de dados. Os algoritmos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Machine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Learning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(ML) ou Aprendizagem Máquina (AM) nem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sempre são possíveis de utilizar diretamente nesses dados. 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Antes de aplicar qualquer algoritmo aos dados é importante fazer uma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análise preliminar dos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melhor compreender e estruturar o problema. Para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adaptar os conjuntos de dados à utilização de algoritmos de AM são frequentemente utilizadas técnicas de </a:t>
            </a:r>
            <a:r>
              <a:rPr lang="pt-PT" sz="2000" b="1" dirty="0">
                <a:solidFill>
                  <a:schemeClr val="tx1"/>
                </a:solidFill>
                <a:latin typeface="Humnst777 BT" pitchFamily="34" charset="0"/>
              </a:rPr>
              <a:t>pré-processamento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preparação dos dados, que inclui esta análise preliminar e de pré-processamento  ocupa cerca de 90% do tempo de resolução do problema.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Preparação dos Dados 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42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Análise preliminar de Dados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2190343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estudo de uma base de dados é iniciado por técnicas estatísticas destinadas a descrever, explorar e encontrar padrões na coleção de dados em estudo. Esta fase da análise de dados onde estes são organizados em tabelas e gráficos e onde se calculam algumas características como a moda, a mediana, a média, o desvio padrão, entre outras é denominada por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análise exploratória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estatística descritiva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Preparação dos Dados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3568" y="2110466"/>
            <a:ext cx="799288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dados estruturados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geralmente a fonte de um processo de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A representação de dados estruturados é, normalmente, na forma de um quadro, em que as colunas são características de objetos armazenados numa tabela e as linhas são valores dessas características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Kantardzic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2003). 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literatura é frequente usarem-se os termos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objetos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amostras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instâncias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exemplos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casos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as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linhas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atributos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variáveis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características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as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colunas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Objeto: corresponde a uma ocorrência dos dados.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Atributo: está associado a uma propriedade do objeto.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Preparação dos Dados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849815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1200"/>
              </a:spcAft>
            </a:pPr>
            <a:r>
              <a:rPr lang="pt-PT" sz="2400" b="1" dirty="0" smtClean="0">
                <a:solidFill>
                  <a:srgbClr val="CC301F"/>
                </a:solidFill>
              </a:rPr>
              <a:t>»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dados podem ser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rotulados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não rotulados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spcBef>
                <a:spcPct val="0"/>
              </a:spcBef>
              <a:spcAft>
                <a:spcPts val="1200"/>
              </a:spcAft>
            </a:pPr>
            <a:r>
              <a:rPr lang="pt-PT" sz="2400" b="1" dirty="0" smtClean="0">
                <a:solidFill>
                  <a:srgbClr val="CC301F"/>
                </a:solidFill>
              </a:rPr>
              <a:t>»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 caso de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dados rotulados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além dos valores de atributos de entrada (também denominados atributos preditivos), é apresentado um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atributo especial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denominado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atributo alvo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que representa a característica de interesse sobre a qual se deseja fazer previsões. 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2" name="Group 450"/>
          <p:cNvGraphicFramePr>
            <a:graphicFrameLocks noGrp="1"/>
          </p:cNvGraphicFramePr>
          <p:nvPr>
            <p:ph idx="4294967295"/>
          </p:nvPr>
        </p:nvGraphicFramePr>
        <p:xfrm>
          <a:off x="1763688" y="3643892"/>
          <a:ext cx="5760639" cy="2593420"/>
        </p:xfrm>
        <a:graphic>
          <a:graphicData uri="http://schemas.openxmlformats.org/drawingml/2006/table">
            <a:tbl>
              <a:tblPr/>
              <a:tblGrid>
                <a:gridCol w="485837"/>
                <a:gridCol w="485837"/>
                <a:gridCol w="971674"/>
                <a:gridCol w="902269"/>
                <a:gridCol w="971674"/>
                <a:gridCol w="1943348"/>
              </a:tblGrid>
              <a:tr h="463725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</a:rPr>
                        <a:t>Atributos Preditivos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</a:rPr>
                        <a:t>Atributo Alvo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45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Categoria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34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umnst777 BT" pitchFamily="34" charset="0"/>
                          <a:ea typeface="+mn-ea"/>
                          <a:cs typeface="+mn-cs"/>
                        </a:rPr>
                        <a:t>Objetos</a:t>
                      </a:r>
                    </a:p>
                  </a:txBody>
                  <a:tcPr vert="wordArtVert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71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8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PT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mnst777 BT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45</a:t>
            </a:fld>
            <a:endParaRPr lang="pt-PT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894180"/>
            <a:ext cx="784981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pt-PT" sz="2600" b="1" dirty="0" smtClean="0">
                <a:solidFill>
                  <a:srgbClr val="CC301F"/>
                </a:solidFill>
              </a:rPr>
              <a:t>»</a:t>
            </a:r>
            <a:r>
              <a:rPr lang="pt-PT" sz="2600" b="1" dirty="0" smtClean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presença de dados rotulados o objetivo consiste em utilizar os dados fornecidos para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predizer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valor do atributo especial para novas instâncias. Este tipo de aprendizagem é conhecido como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aprendizagem supervisionada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spcBef>
                <a:spcPct val="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600" b="1" dirty="0" smtClean="0">
                <a:solidFill>
                  <a:srgbClr val="CC301F"/>
                </a:solidFill>
              </a:rPr>
              <a:t>»</a:t>
            </a:r>
            <a:r>
              <a:rPr lang="pt-PT" sz="2600" b="1" dirty="0" smtClean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 caso de dados não rotulados o objetivo é simplesmente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extrair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máximo de informação a partir dos dados disponíveis. A utilização deste tipo de dados é conhecida como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aprendizagem não supervisionada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Bramer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2007).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46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3568" y="1556792"/>
            <a:ext cx="7705725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Atributos Qualitativos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Representam a informação de características que não se conseguem medir, ou seja, descrevem características não numéricas da população. 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2600" b="1" dirty="0" smtClean="0">
                <a:solidFill>
                  <a:srgbClr val="CC301F"/>
                </a:solidFill>
              </a:rPr>
              <a:t>»</a:t>
            </a:r>
            <a:r>
              <a:rPr lang="pt-PT" sz="2600" b="1" dirty="0" smtClean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Atributos Quantitativos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Representam a informação resultante de características que se conseguem medir, ou seja, descrevem características numéricas da população. 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Discretos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assumem um número finito ou infinito numerável de observações ;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Contínuos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assumem valores num intervalo ou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sub-intervalo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real, tomando uma infinidade de valores.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Tipo de Atributos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47</a:t>
            </a:fld>
            <a:endParaRPr lang="pt-PT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3568" y="1556792"/>
            <a:ext cx="7705725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Qualitativos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Escala </a:t>
            </a: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nominal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Ex: NUTS, códigos postais, estado civil, sexo, etc.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Escala </a:t>
            </a: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ordinal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Ex: Escalão do número de pessoas ao serviço, escalão do volume de negócios, etc.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3568" y="3840430"/>
            <a:ext cx="770572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Quantitativos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Escala </a:t>
            </a: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Intervalar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Ex: escalas de temperatura Celsius e Fahrenheit.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Escala </a:t>
            </a: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de Razão</a:t>
            </a:r>
          </a:p>
          <a:p>
            <a:pPr algn="just">
              <a:spcBef>
                <a:spcPct val="0"/>
              </a:spcBef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Ex: número de pessoas ao serviço, volume de negócios, idade, salário, preço, etc.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Escala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Tratamento de dados </a:t>
            </a:r>
            <a:r>
              <a:rPr lang="pt-PT" sz="2600" b="1" dirty="0" smtClean="0">
                <a:solidFill>
                  <a:schemeClr val="bg2"/>
                </a:solidFill>
                <a:latin typeface="Humnst777 BT" pitchFamily="34" charset="0"/>
              </a:rPr>
              <a:t>qualitativos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188" y="2060848"/>
            <a:ext cx="8064500" cy="168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partir dum conjunto de dados, identificar o atributo a estudar, bem como o conjunto de valores (categorias) que o atributo pode assumir.</a:t>
            </a:r>
          </a:p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Frequência absoluta: número de vezes que cada uma das categorias do atributo foi observada.</a:t>
            </a:r>
          </a:p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Frequência relativa: frequência absoluta/nº total de observações.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4005064"/>
            <a:ext cx="79928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 smtClean="0">
                <a:solidFill>
                  <a:srgbClr val="CC301F"/>
                </a:solidFill>
              </a:rPr>
              <a:t>»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Representação gráfica de dados </a:t>
            </a:r>
            <a:r>
              <a:rPr lang="pt-PT" sz="2600" b="1" dirty="0" smtClean="0">
                <a:solidFill>
                  <a:schemeClr val="bg2"/>
                </a:solidFill>
                <a:latin typeface="Humnst777 BT" pitchFamily="34" charset="0"/>
              </a:rPr>
              <a:t>qualitativos</a:t>
            </a:r>
            <a:endParaRPr lang="pt-PT" sz="2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956" y="4474855"/>
            <a:ext cx="8064500" cy="73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Gráfico de barras</a:t>
            </a:r>
          </a:p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Gráfico circular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Tratamento de Dados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49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3"/>
          <p:cNvSpPr txBox="1">
            <a:spLocks noChangeArrowheads="1"/>
          </p:cNvSpPr>
          <p:nvPr/>
        </p:nvSpPr>
        <p:spPr bwMode="auto">
          <a:xfrm>
            <a:off x="611188" y="2193245"/>
            <a:ext cx="8064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C00000"/>
              </a:buClr>
            </a:pPr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Numa economia baseada em conhecimento, a quantidade de informação gerada em cada momento levou ao aparecimento de procedimentos capazes de tratar a informação de forma rápida e, muitas vezes em contínuo. </a:t>
            </a:r>
          </a:p>
          <a:p>
            <a:pPr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Este novo paradigma de geração e tratamento de informação conduziu ao aparecimento do conceito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Big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que envolve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velocidade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volume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variedade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veracidade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valor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informação. </a:t>
            </a:r>
          </a:p>
        </p:txBody>
      </p:sp>
      <p:sp>
        <p:nvSpPr>
          <p:cNvPr id="409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410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Tratamento de dados </a:t>
            </a:r>
            <a:r>
              <a:rPr lang="pt-PT" sz="2600" b="1" dirty="0" smtClean="0">
                <a:solidFill>
                  <a:schemeClr val="bg2"/>
                </a:solidFill>
                <a:latin typeface="Humnst777 BT" pitchFamily="34" charset="0"/>
              </a:rPr>
              <a:t>quantitativos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188" y="2060848"/>
            <a:ext cx="806450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Tabela de Frequências (no caso de dados quantitativos contínuos os dados terão que ser agrupados)</a:t>
            </a:r>
          </a:p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localização</a:t>
            </a:r>
          </a:p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dispersão</a:t>
            </a:r>
          </a:p>
          <a:p>
            <a:pPr algn="just"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assimetria e achatamento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3861048"/>
            <a:ext cx="79928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 smtClean="0">
                <a:solidFill>
                  <a:srgbClr val="CC301F"/>
                </a:solidFill>
              </a:rPr>
              <a:t>»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Representação gráfica de dados </a:t>
            </a:r>
            <a:r>
              <a:rPr lang="pt-PT" sz="2600" b="1" dirty="0" smtClean="0">
                <a:solidFill>
                  <a:schemeClr val="bg2"/>
                </a:solidFill>
                <a:latin typeface="Humnst777 BT" pitchFamily="34" charset="0"/>
              </a:rPr>
              <a:t>quantitativos</a:t>
            </a:r>
            <a:endParaRPr lang="pt-PT" sz="2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956" y="4330839"/>
            <a:ext cx="8064500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Gráfico de barras (dados quantitativos discretos)</a:t>
            </a:r>
          </a:p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Histograma (dados quantitativos contínuos)</a:t>
            </a:r>
          </a:p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Polígono de frequências (dados quantitativos contínuos)</a:t>
            </a:r>
          </a:p>
          <a:p>
            <a:pPr>
              <a:spcBef>
                <a:spcPts val="2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Diagrama de extremos e quartis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Tratamento de Dados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50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449159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b="1" dirty="0">
                <a:solidFill>
                  <a:schemeClr val="tx1"/>
                </a:solidFill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Medidas de localização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188" y="1807076"/>
            <a:ext cx="80645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Média;</a:t>
            </a:r>
          </a:p>
          <a:p>
            <a:pPr algn="just"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Mediana;</a:t>
            </a:r>
          </a:p>
          <a:p>
            <a:pPr algn="just"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Moda;</a:t>
            </a:r>
          </a:p>
          <a:p>
            <a:pPr algn="just"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Quartis, Decis e Percentis.</a:t>
            </a: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3568" y="3140706"/>
            <a:ext cx="79928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 smtClean="0">
                <a:solidFill>
                  <a:srgbClr val="CC301F"/>
                </a:solidFill>
              </a:rPr>
              <a:t>»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Medidas de dispersão</a:t>
            </a:r>
            <a:endParaRPr lang="pt-PT" sz="25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956" y="3458904"/>
            <a:ext cx="80645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Desvio padrão;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Variância;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Coeficiente de variação;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Amplitude;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Amplitude interquartis.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Univariados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3172" y="5097378"/>
            <a:ext cx="79928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 smtClean="0">
                <a:solidFill>
                  <a:srgbClr val="CC301F"/>
                </a:solidFill>
              </a:rPr>
              <a:t>»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Medidas de assimetria e achatamento</a:t>
            </a:r>
            <a:endParaRPr lang="pt-PT" sz="25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11560" y="5445224"/>
            <a:ext cx="80645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Coeficiente de simetria;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Coeficiente de achatamento. 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51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743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Relacionamento entre dois atributos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188" y="2095108"/>
            <a:ext cx="8064500" cy="401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Covariância;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Correlação.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</a:pPr>
            <a:endParaRPr lang="pt-PT" sz="12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medida de covariância é afetada pela dimensão dos atributos avaliados. Dois atributos com dimensão elevada podem apresentar um valor de covariância maior que dois atributos mais semelhantes entre si, mas de menor dimensão.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medida de correlação elimina esse problema retirando a influência da dimensão.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correlação é mais utilizada para explorar dados multivariados que a covariância. 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Bivariados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Técnicas 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Pré-processamento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188" y="2420888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Limpeza dos Dados (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Cleaning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Redução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do Número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Atributos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Integração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Transformação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Amostragem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Redução da Dimensão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Pré-Processamento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294870"/>
            <a:ext cx="828129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ruidosos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possuem erros ou valores que são diferentes do esperado;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inconsistentes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não combinam ou contradizem valores de outros atributos do mesmo objeto;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redundantes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quando dois ou mais objetos têm os mesmos valores para todos os atributos ou dois ou mais atributos têm os mesmos valores para dois ou mais objetos;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incompletos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com valores ausentes em alguns dos atributos. </a:t>
            </a: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73200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Limpeza dos Dados (</a:t>
            </a:r>
            <a:r>
              <a:rPr lang="pt-PT" sz="2600" i="1" dirty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600" i="1" dirty="0" err="1">
                <a:solidFill>
                  <a:schemeClr val="bg2"/>
                </a:solidFill>
                <a:latin typeface="Humnst777 BT" pitchFamily="34" charset="0"/>
              </a:rPr>
              <a:t>Cleaning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Pré-Processamento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264385"/>
            <a:ext cx="8281292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Eliminar os objetos com valores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presença destes dados pode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resultar 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estatísticas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análises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incorretas. 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Limpeza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600" u="sng" dirty="0" smtClean="0">
                <a:solidFill>
                  <a:schemeClr val="bg2"/>
                </a:solidFill>
                <a:latin typeface="Humnst777 BT" pitchFamily="34" charset="0"/>
              </a:rPr>
              <a:t>dados </a:t>
            </a:r>
            <a:r>
              <a:rPr lang="pt-PT" sz="2600" u="sng" dirty="0">
                <a:solidFill>
                  <a:schemeClr val="bg2"/>
                </a:solidFill>
                <a:latin typeface="Humnst777 BT" pitchFamily="34" charset="0"/>
              </a:rPr>
              <a:t>ruidosos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Limpeza dos Dados </a:t>
            </a: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584563423"/>
              </p:ext>
            </p:extLst>
          </p:nvPr>
        </p:nvGraphicFramePr>
        <p:xfrm>
          <a:off x="2074260" y="4046903"/>
          <a:ext cx="3865892" cy="1686353"/>
        </p:xfrm>
        <a:graphic>
          <a:graphicData uri="http://schemas.openxmlformats.org/drawingml/2006/table">
            <a:tbl>
              <a:tblPr/>
              <a:tblGrid>
                <a:gridCol w="965512"/>
                <a:gridCol w="758213"/>
                <a:gridCol w="965512"/>
                <a:gridCol w="1176655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Categoria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500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68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3356992"/>
            <a:ext cx="8281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tabela seguinte apresenta um exemplo de dados ruidosos.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55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46438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178437"/>
            <a:ext cx="828129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simples podem verificar automaticamente se relacionamentos existentes entre atributos são violados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No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caso do conjunto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dados não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muito grande, os dados inconsistentes podem ser removidos manualmente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Limpeza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600" u="sng" dirty="0" smtClean="0">
                <a:solidFill>
                  <a:schemeClr val="bg2"/>
                </a:solidFill>
                <a:latin typeface="Humnst777 BT" pitchFamily="34" charset="0"/>
              </a:rPr>
              <a:t>dados inconsistentes</a:t>
            </a:r>
            <a:endParaRPr lang="pt-PT" sz="26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Limpeza dos Dados </a:t>
            </a: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330665439"/>
              </p:ext>
            </p:extLst>
          </p:nvPr>
        </p:nvGraphicFramePr>
        <p:xfrm>
          <a:off x="2023552" y="4054584"/>
          <a:ext cx="3865892" cy="1686353"/>
        </p:xfrm>
        <a:graphic>
          <a:graphicData uri="http://schemas.openxmlformats.org/drawingml/2006/table">
            <a:tbl>
              <a:tblPr/>
              <a:tblGrid>
                <a:gridCol w="965512"/>
                <a:gridCol w="758213"/>
                <a:gridCol w="965512"/>
                <a:gridCol w="1176655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Categoria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3532946"/>
            <a:ext cx="8281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tabela seguinte apresenta um exemplo de dados inconsistentes.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56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453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178437"/>
            <a:ext cx="828129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Um objeto é redundante quando existe semelhança com outro objeto do mesmo conjunto de dados.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Um atributo é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redundante quando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valor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 todos os objetos pode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ser deduzido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partir do valor de um ou mais atributos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Identificar e eliminar os dados redundantes.</a:t>
            </a: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Limpeza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600" u="sng" dirty="0" smtClean="0">
                <a:solidFill>
                  <a:schemeClr val="bg2"/>
                </a:solidFill>
                <a:latin typeface="Humnst777 BT" pitchFamily="34" charset="0"/>
              </a:rPr>
              <a:t>dados redundantes</a:t>
            </a:r>
            <a:endParaRPr lang="pt-PT" sz="26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Limpeza dos Dados </a:t>
            </a: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705902383"/>
              </p:ext>
            </p:extLst>
          </p:nvPr>
        </p:nvGraphicFramePr>
        <p:xfrm>
          <a:off x="2023552" y="4406943"/>
          <a:ext cx="3865892" cy="1686353"/>
        </p:xfrm>
        <a:graphic>
          <a:graphicData uri="http://schemas.openxmlformats.org/drawingml/2006/table">
            <a:tbl>
              <a:tblPr/>
              <a:tblGrid>
                <a:gridCol w="965512"/>
                <a:gridCol w="758213"/>
                <a:gridCol w="965512"/>
                <a:gridCol w="1176655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Categoria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3933056"/>
            <a:ext cx="8281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tabela seguinte apresenta um exemplo de dados redundantes.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57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374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178437"/>
            <a:ext cx="8281292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Eliminar os objetos com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ausentes;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Definir e preencher manualmente valores para os atributos com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ausentes;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Utilizar algum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método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ou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heurística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definir automaticamente os valores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atributos com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ausentes;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Utilizar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algoritmos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que lidam internamente com valores ausentes.</a:t>
            </a: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Limpeza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600" u="sng" dirty="0" smtClean="0">
                <a:solidFill>
                  <a:schemeClr val="bg2"/>
                </a:solidFill>
                <a:latin typeface="Humnst777 BT" pitchFamily="34" charset="0"/>
              </a:rPr>
              <a:t>dados incompletos</a:t>
            </a:r>
            <a:endParaRPr lang="pt-PT" sz="2600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Limpeza dos Dados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8003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Nem todos os atributos do conjunto original são necessários para prever a característica de interesse. Por exemplo, se os valores dos atributos como ID e Nome não são úteis para prever o atributo alvo, são eliminados.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Quando um atributo claramente não contribui para a estimativa do valor do atributo alvo, ele é considerado irrelevante.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21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9223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b="1" dirty="0">
                <a:solidFill>
                  <a:schemeClr val="tx1"/>
                </a:solidFill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Redução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do Número de Atributos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Eliminação de Atributos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656215153"/>
              </p:ext>
            </p:extLst>
          </p:nvPr>
        </p:nvGraphicFramePr>
        <p:xfrm>
          <a:off x="1835696" y="4539600"/>
          <a:ext cx="5067786" cy="1409680"/>
        </p:xfrm>
        <a:graphic>
          <a:graphicData uri="http://schemas.openxmlformats.org/drawingml/2006/table">
            <a:tbl>
              <a:tblPr/>
              <a:tblGrid>
                <a:gridCol w="582902"/>
                <a:gridCol w="790091"/>
                <a:gridCol w="790091"/>
                <a:gridCol w="620456"/>
                <a:gridCol w="790091"/>
                <a:gridCol w="1494155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Nome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Atributo alvo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Carlos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José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89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90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Maria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70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Conexão recta 2"/>
          <p:cNvCxnSpPr/>
          <p:nvPr/>
        </p:nvCxnSpPr>
        <p:spPr bwMode="auto">
          <a:xfrm>
            <a:off x="1835696" y="4539600"/>
            <a:ext cx="1224136" cy="1368152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xão recta 6"/>
          <p:cNvCxnSpPr/>
          <p:nvPr/>
        </p:nvCxnSpPr>
        <p:spPr bwMode="auto">
          <a:xfrm flipV="1">
            <a:off x="1835696" y="4539600"/>
            <a:ext cx="1368152" cy="1368152"/>
          </a:xfrm>
          <a:prstGeom prst="line">
            <a:avLst/>
          </a:prstGeom>
          <a:ln w="12700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59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3"/>
          <p:cNvSpPr txBox="1">
            <a:spLocks noChangeArrowheads="1"/>
          </p:cNvSpPr>
          <p:nvPr/>
        </p:nvSpPr>
        <p:spPr bwMode="auto">
          <a:xfrm>
            <a:off x="611188" y="2193245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C0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(DM)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surgiu devido a:</a:t>
            </a:r>
          </a:p>
          <a:p>
            <a:pPr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Grande acumulação de dados (sempre a aumentar);</a:t>
            </a:r>
          </a:p>
          <a:p>
            <a:pPr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Omnipresença dos computadores;</a:t>
            </a:r>
          </a:p>
          <a:p>
            <a:pPr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Baixos preços da computação;</a:t>
            </a:r>
          </a:p>
          <a:p>
            <a:pPr algn="just">
              <a:buClr>
                <a:srgbClr val="C00000"/>
              </a:buCl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digitalizados (cartões de crédito, via verde, internet, telecomunicações, energia, etc.)</a:t>
            </a:r>
          </a:p>
        </p:txBody>
      </p:sp>
      <p:sp>
        <p:nvSpPr>
          <p:cNvPr id="409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410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27980" y="5301208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C00000"/>
              </a:buClr>
            </a:pP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Muita informação mas pouco conhecimento!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Podem existir dados em diferentes bases de dados para serem utilizados no mesmo problema de DM. Esses dados, distribuídos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diferentes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bases 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dados,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devem ser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integrados antes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iniciar o uso de técnicas de DM.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integração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é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necessário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identificar quais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objetos que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estão presentes nos diferentes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conjuntos a serem combinados. 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processo de integração origina um arquivo de dados (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data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warehouse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que funciona como uma base de dados centralizada.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Integração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Integração de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60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Algumas técnicas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DM usam apenas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numéricos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ou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valores simbólicos ou têm 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seu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desempenho influenciado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pelo intervalo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variação dos valores numéricos dados.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Podem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ser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utilizados métodos para converter valores simbólicos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numéricos, converter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numéricos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simbólicos e mudar 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escala ou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intervalo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valores de atributos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com valores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numéricos.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 de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620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467544" y="2132856"/>
            <a:ext cx="84719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Quando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 tipo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atributo é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simbólico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assume apenas </a:t>
            </a:r>
            <a:r>
              <a:rPr lang="pt-PT" sz="2000" b="1" dirty="0">
                <a:solidFill>
                  <a:schemeClr val="tx1"/>
                </a:solidFill>
                <a:latin typeface="Humnst777 BT" pitchFamily="34" charset="0"/>
              </a:rPr>
              <a:t>dois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valores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Converter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valores simbólicos em valores numéricos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658077205"/>
              </p:ext>
            </p:extLst>
          </p:nvPr>
        </p:nvGraphicFramePr>
        <p:xfrm>
          <a:off x="6012160" y="2852936"/>
          <a:ext cx="1728192" cy="1268801"/>
        </p:xfrm>
        <a:graphic>
          <a:graphicData uri="http://schemas.openxmlformats.org/drawingml/2006/table">
            <a:tbl>
              <a:tblPr/>
              <a:tblGrid>
                <a:gridCol w="1080120"/>
                <a:gridCol w="648072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A’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Falso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Verdadeiro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Falso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3035568"/>
            <a:ext cx="4968924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- Se os valores indicam a presença ou ausência de uma característica, o valor </a:t>
            </a:r>
            <a:r>
              <a:rPr lang="pt-PT" sz="1900" b="1" dirty="0" smtClean="0">
                <a:solidFill>
                  <a:schemeClr val="tx1"/>
                </a:solidFill>
                <a:latin typeface="Humnst777 BT" pitchFamily="34" charset="0"/>
              </a:rPr>
              <a:t>0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indica a ausência e o valor </a:t>
            </a:r>
            <a:r>
              <a:rPr lang="pt-PT" sz="1900" b="1" dirty="0" smtClean="0">
                <a:solidFill>
                  <a:schemeClr val="tx1"/>
                </a:solidFill>
                <a:latin typeface="Humnst777 BT" pitchFamily="34" charset="0"/>
              </a:rPr>
              <a:t>1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a presença.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1560" y="4553833"/>
            <a:ext cx="4968924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Se os valores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apresentam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uma relação de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ordem, o valor </a:t>
            </a:r>
            <a:r>
              <a:rPr lang="pt-PT" sz="1900" b="1" dirty="0">
                <a:solidFill>
                  <a:schemeClr val="tx1"/>
                </a:solidFill>
                <a:latin typeface="Humnst777 BT" pitchFamily="34" charset="0"/>
              </a:rPr>
              <a:t>0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 indica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menor valor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ordinal e o valor </a:t>
            </a:r>
            <a:r>
              <a:rPr lang="pt-PT" sz="1900" b="1" dirty="0" smtClean="0">
                <a:solidFill>
                  <a:schemeClr val="tx1"/>
                </a:solidFill>
                <a:latin typeface="Humnst777 BT" pitchFamily="34" charset="0"/>
              </a:rPr>
              <a:t>1 </a:t>
            </a:r>
            <a:r>
              <a:rPr lang="pt-PT" sz="190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1900" smtClean="0">
                <a:solidFill>
                  <a:schemeClr val="tx1"/>
                </a:solidFill>
                <a:latin typeface="Humnst777 BT" pitchFamily="34" charset="0"/>
              </a:rPr>
              <a:t>maior valor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ordinal.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2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94641983"/>
              </p:ext>
            </p:extLst>
          </p:nvPr>
        </p:nvGraphicFramePr>
        <p:xfrm>
          <a:off x="6084168" y="4509120"/>
          <a:ext cx="1296144" cy="1268801"/>
        </p:xfrm>
        <a:graphic>
          <a:graphicData uri="http://schemas.openxmlformats.org/drawingml/2006/table">
            <a:tbl>
              <a:tblPr/>
              <a:tblGrid>
                <a:gridCol w="648072"/>
                <a:gridCol w="648072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B’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Mau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Mau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Seta curvada à esquerda 2"/>
          <p:cNvSpPr/>
          <p:nvPr/>
        </p:nvSpPr>
        <p:spPr bwMode="auto">
          <a:xfrm rot="16200000">
            <a:off x="6840397" y="2457036"/>
            <a:ext cx="247963" cy="687854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 w="28575">
                <a:solidFill>
                  <a:schemeClr val="tx1"/>
                </a:solidFill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" name="Seta curvada à esquerda 13"/>
          <p:cNvSpPr/>
          <p:nvPr/>
        </p:nvSpPr>
        <p:spPr bwMode="auto">
          <a:xfrm rot="16200000">
            <a:off x="6600201" y="4120991"/>
            <a:ext cx="247965" cy="592177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 w="28575">
                <a:solidFill>
                  <a:schemeClr val="tx1"/>
                </a:solidFill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62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2283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467544" y="2132856"/>
            <a:ext cx="84484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Quando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 tipo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atributo é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simbólico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assume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mais de dois valores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Converter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valores simbólicos em valores numéricos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graphicFrame>
        <p:nvGraphicFramePr>
          <p:cNvPr id="9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4269189232"/>
              </p:ext>
            </p:extLst>
          </p:nvPr>
        </p:nvGraphicFramePr>
        <p:xfrm>
          <a:off x="6012160" y="2852936"/>
          <a:ext cx="1728192" cy="1268801"/>
        </p:xfrm>
        <a:graphic>
          <a:graphicData uri="http://schemas.openxmlformats.org/drawingml/2006/table">
            <a:tbl>
              <a:tblPr/>
              <a:tblGrid>
                <a:gridCol w="1080120"/>
                <a:gridCol w="648072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C’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Não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Talvez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001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3035568"/>
            <a:ext cx="4968924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Se o atributo é nominal,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diferença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entre quaisquer dois valores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numéricos deve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ser a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mesma (codificação canónica).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1560" y="4691752"/>
            <a:ext cx="4968924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Se o atributo é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ordinal,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deve ser utilizada uma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codificação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em que a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ordem dos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valores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seja preservada.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2" name="Group 45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113042990"/>
              </p:ext>
            </p:extLst>
          </p:nvPr>
        </p:nvGraphicFramePr>
        <p:xfrm>
          <a:off x="6084168" y="4712421"/>
          <a:ext cx="1660049" cy="1268801"/>
        </p:xfrm>
        <a:graphic>
          <a:graphicData uri="http://schemas.openxmlformats.org/drawingml/2006/table">
            <a:tbl>
              <a:tblPr/>
              <a:tblGrid>
                <a:gridCol w="1011555"/>
                <a:gridCol w="648494"/>
              </a:tblGrid>
              <a:tr h="354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D’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Mau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Suficiente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Bom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mnst777 BT" pitchFamily="34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Seta curvada à esquerda 2"/>
          <p:cNvSpPr/>
          <p:nvPr/>
        </p:nvSpPr>
        <p:spPr bwMode="auto">
          <a:xfrm rot="16200000">
            <a:off x="6840397" y="2457036"/>
            <a:ext cx="247963" cy="687854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 w="28575">
                <a:solidFill>
                  <a:schemeClr val="tx1"/>
                </a:solidFill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" name="Seta curvada à esquerda 13"/>
          <p:cNvSpPr/>
          <p:nvPr/>
        </p:nvSpPr>
        <p:spPr bwMode="auto">
          <a:xfrm rot="16200000">
            <a:off x="6824282" y="4273062"/>
            <a:ext cx="319973" cy="648074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 w="28575">
                <a:solidFill>
                  <a:schemeClr val="tx1"/>
                </a:solidFill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63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7035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383720"/>
            <a:ext cx="820896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Métodos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permitem transformar 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quantitativos 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qualitativos. 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métodos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discretização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podem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ser supervisionados ou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Quando um atributo quantitativo é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o conjunto de valores possíveis é dividido em intervalos.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55802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Converter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valores numéricos em valores simbólicos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8820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187441"/>
            <a:ext cx="820896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u="sng" dirty="0" err="1" smtClean="0">
                <a:solidFill>
                  <a:schemeClr val="tx1"/>
                </a:solidFill>
                <a:latin typeface="Humnst777 BT" pitchFamily="34" charset="0"/>
              </a:rPr>
              <a:t>Discretização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com Intervalos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Iguais</a:t>
            </a:r>
          </a:p>
          <a:p>
            <a:pPr marL="342900" indent="-342900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Cortar um atributo continuo em intervalos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u="sng" dirty="0" err="1" smtClean="0">
                <a:solidFill>
                  <a:schemeClr val="tx1"/>
                </a:solidFill>
                <a:latin typeface="Humnst777 BT" pitchFamily="34" charset="0"/>
              </a:rPr>
              <a:t>Discretização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u="sng" dirty="0">
                <a:solidFill>
                  <a:schemeClr val="tx1"/>
                </a:solidFill>
                <a:latin typeface="Humnst777 BT" pitchFamily="34" charset="0"/>
              </a:rPr>
              <a:t>com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Intervalos com Frequências Iguais</a:t>
            </a:r>
            <a:endParaRPr lang="pt-PT" sz="2000" u="sng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- Cada intervalo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deve conter um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número semelhante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observações. 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Métodos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b="1" dirty="0" smtClean="0">
                <a:solidFill>
                  <a:schemeClr val="bg2"/>
                </a:solidFill>
                <a:latin typeface="Humnst777 BT" pitchFamily="34" charset="0"/>
              </a:rPr>
              <a:t>Não Supervisionados</a:t>
            </a:r>
            <a:endParaRPr lang="pt-PT" sz="25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4" name="Rectângulo 3"/>
          <p:cNvSpPr/>
          <p:nvPr/>
        </p:nvSpPr>
        <p:spPr>
          <a:xfrm>
            <a:off x="4176464" y="518913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Brazdil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2009a)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65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583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187441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Considerem-se os seguintes dados: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Métodos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Não Supervisionados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3792" y="2599144"/>
            <a:ext cx="5582504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66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0207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3215298"/>
            <a:ext cx="820896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atributo Temperatura com 4 intervalos: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71, 69, 80, 83, 70, 65, 64, 72, 75, 68, 81, 85, 72,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75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Métodos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Não Supervisionados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pt-PT" sz="25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2500" u="sng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u="sng" dirty="0">
                <a:solidFill>
                  <a:schemeClr val="bg2"/>
                </a:solidFill>
                <a:latin typeface="Humnst777 BT" pitchFamily="34" charset="0"/>
              </a:rPr>
              <a:t> com Intervalos </a:t>
            </a:r>
            <a:r>
              <a:rPr lang="pt-PT" sz="2500" u="sng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9782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/>
          <a:srcRect b="4037"/>
          <a:stretch/>
        </p:blipFill>
        <p:spPr>
          <a:xfrm>
            <a:off x="3034921" y="1937399"/>
            <a:ext cx="6045855" cy="3867866"/>
          </a:xfrm>
          <a:prstGeom prst="rect">
            <a:avLst/>
          </a:prstGeom>
        </p:spPr>
      </p:pic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-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com Intervalos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323527" y="2708920"/>
            <a:ext cx="225448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1- Ler o ficheiro com os dados: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‘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weather.numeric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’</a:t>
            </a:r>
          </a:p>
        </p:txBody>
      </p:sp>
      <p:cxnSp>
        <p:nvCxnSpPr>
          <p:cNvPr id="20" name="Conexão recta unidireccional 19"/>
          <p:cNvCxnSpPr/>
          <p:nvPr/>
        </p:nvCxnSpPr>
        <p:spPr bwMode="auto">
          <a:xfrm>
            <a:off x="7308304" y="2564904"/>
            <a:ext cx="526292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Conexão recta unidireccional 20"/>
          <p:cNvCxnSpPr/>
          <p:nvPr/>
        </p:nvCxnSpPr>
        <p:spPr bwMode="auto">
          <a:xfrm>
            <a:off x="3491880" y="4509120"/>
            <a:ext cx="526292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68</a:t>
            </a:fld>
            <a:endParaRPr lang="pt-PT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  <p:sp>
        <p:nvSpPr>
          <p:cNvPr id="6" name="Oval 5"/>
          <p:cNvSpPr/>
          <p:nvPr/>
        </p:nvSpPr>
        <p:spPr bwMode="auto">
          <a:xfrm>
            <a:off x="2987824" y="4351383"/>
            <a:ext cx="864071" cy="5501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82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499" y="1844414"/>
            <a:ext cx="3621088" cy="2771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230" y="1790699"/>
            <a:ext cx="3284708" cy="2513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497" y="3880017"/>
            <a:ext cx="2986004" cy="2285207"/>
          </a:xfrm>
          <a:prstGeom prst="rect">
            <a:avLst/>
          </a:prstGeom>
        </p:spPr>
      </p:pic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-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com Intervalos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cxnSp>
        <p:nvCxnSpPr>
          <p:cNvPr id="12" name="Conexão recta unidireccional 19"/>
          <p:cNvCxnSpPr/>
          <p:nvPr/>
        </p:nvCxnSpPr>
        <p:spPr bwMode="auto">
          <a:xfrm>
            <a:off x="3131840" y="2276872"/>
            <a:ext cx="526292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3" name="Conexão recta unidireccional 19"/>
          <p:cNvCxnSpPr/>
          <p:nvPr/>
        </p:nvCxnSpPr>
        <p:spPr bwMode="auto">
          <a:xfrm>
            <a:off x="5220072" y="4616263"/>
            <a:ext cx="526292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317499" y="4859869"/>
            <a:ext cx="225448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1- Ler o ficheiro com os dados: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‘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weather.numeric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xmlns="" val="19085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410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Flowchart: Magnetic Disk 7"/>
          <p:cNvSpPr/>
          <p:nvPr/>
        </p:nvSpPr>
        <p:spPr bwMode="auto">
          <a:xfrm>
            <a:off x="1328192" y="40553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" name="Flowchart: Magnetic Disk 9"/>
          <p:cNvSpPr/>
          <p:nvPr/>
        </p:nvSpPr>
        <p:spPr bwMode="auto">
          <a:xfrm>
            <a:off x="1480592" y="42077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" name="Flowchart: Magnetic Disk 10"/>
          <p:cNvSpPr/>
          <p:nvPr/>
        </p:nvSpPr>
        <p:spPr bwMode="auto">
          <a:xfrm>
            <a:off x="1632992" y="43601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" name="Flowchart: Magnetic Disk 11"/>
          <p:cNvSpPr/>
          <p:nvPr/>
        </p:nvSpPr>
        <p:spPr bwMode="auto">
          <a:xfrm>
            <a:off x="1785392" y="45125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1937792" y="46649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" name="Flowchart: Magnetic Disk 13"/>
          <p:cNvSpPr/>
          <p:nvPr/>
        </p:nvSpPr>
        <p:spPr bwMode="auto">
          <a:xfrm>
            <a:off x="1480592" y="42077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" name="Flowchart: Magnetic Disk 14"/>
          <p:cNvSpPr/>
          <p:nvPr/>
        </p:nvSpPr>
        <p:spPr bwMode="auto">
          <a:xfrm>
            <a:off x="1632992" y="43601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" name="Flowchart: Magnetic Disk 15"/>
          <p:cNvSpPr/>
          <p:nvPr/>
        </p:nvSpPr>
        <p:spPr bwMode="auto">
          <a:xfrm>
            <a:off x="1785392" y="45125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" name="Flowchart: Magnetic Disk 16"/>
          <p:cNvSpPr/>
          <p:nvPr/>
        </p:nvSpPr>
        <p:spPr bwMode="auto">
          <a:xfrm>
            <a:off x="1937792" y="46649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Flowchart: Magnetic Disk 17"/>
          <p:cNvSpPr/>
          <p:nvPr/>
        </p:nvSpPr>
        <p:spPr bwMode="auto">
          <a:xfrm>
            <a:off x="2090192" y="48173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" name="Flowchart: Magnetic Disk 18"/>
          <p:cNvSpPr/>
          <p:nvPr/>
        </p:nvSpPr>
        <p:spPr bwMode="auto">
          <a:xfrm>
            <a:off x="1632992" y="43601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" name="Flowchart: Magnetic Disk 19"/>
          <p:cNvSpPr/>
          <p:nvPr/>
        </p:nvSpPr>
        <p:spPr bwMode="auto">
          <a:xfrm>
            <a:off x="1785392" y="45125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" name="Flowchart: Magnetic Disk 20"/>
          <p:cNvSpPr/>
          <p:nvPr/>
        </p:nvSpPr>
        <p:spPr bwMode="auto">
          <a:xfrm>
            <a:off x="1937792" y="46649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" name="Flowchart: Magnetic Disk 21"/>
          <p:cNvSpPr/>
          <p:nvPr/>
        </p:nvSpPr>
        <p:spPr bwMode="auto">
          <a:xfrm>
            <a:off x="2090192" y="48173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" name="Flowchart: Magnetic Disk 22"/>
          <p:cNvSpPr/>
          <p:nvPr/>
        </p:nvSpPr>
        <p:spPr bwMode="auto">
          <a:xfrm>
            <a:off x="2242592" y="49697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" name="Flowchart: Magnetic Disk 23"/>
          <p:cNvSpPr/>
          <p:nvPr/>
        </p:nvSpPr>
        <p:spPr bwMode="auto">
          <a:xfrm>
            <a:off x="1785392" y="45125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" name="Flowchart: Magnetic Disk 24"/>
          <p:cNvSpPr/>
          <p:nvPr/>
        </p:nvSpPr>
        <p:spPr bwMode="auto">
          <a:xfrm>
            <a:off x="1937792" y="46649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" name="Flowchart: Magnetic Disk 25"/>
          <p:cNvSpPr/>
          <p:nvPr/>
        </p:nvSpPr>
        <p:spPr bwMode="auto">
          <a:xfrm>
            <a:off x="2090192" y="48173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" name="Flowchart: Magnetic Disk 26"/>
          <p:cNvSpPr/>
          <p:nvPr/>
        </p:nvSpPr>
        <p:spPr bwMode="auto">
          <a:xfrm>
            <a:off x="2242592" y="49697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1937792" y="46649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 bwMode="auto">
          <a:xfrm>
            <a:off x="2090192" y="48173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" name="Flowchart: Magnetic Disk 30"/>
          <p:cNvSpPr/>
          <p:nvPr/>
        </p:nvSpPr>
        <p:spPr bwMode="auto">
          <a:xfrm>
            <a:off x="2242592" y="49697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Flowchart: Magnetic Disk 44"/>
          <p:cNvSpPr/>
          <p:nvPr/>
        </p:nvSpPr>
        <p:spPr bwMode="auto">
          <a:xfrm>
            <a:off x="1835696" y="35562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6" name="Flowchart: Magnetic Disk 45"/>
          <p:cNvSpPr/>
          <p:nvPr/>
        </p:nvSpPr>
        <p:spPr bwMode="auto">
          <a:xfrm>
            <a:off x="1988096" y="37086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7" name="Flowchart: Magnetic Disk 46"/>
          <p:cNvSpPr/>
          <p:nvPr/>
        </p:nvSpPr>
        <p:spPr bwMode="auto">
          <a:xfrm>
            <a:off x="2140496" y="38610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8" name="Flowchart: Magnetic Disk 47"/>
          <p:cNvSpPr/>
          <p:nvPr/>
        </p:nvSpPr>
        <p:spPr bwMode="auto">
          <a:xfrm>
            <a:off x="2292896" y="40134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9" name="Flowchart: Magnetic Disk 48"/>
          <p:cNvSpPr/>
          <p:nvPr/>
        </p:nvSpPr>
        <p:spPr bwMode="auto">
          <a:xfrm>
            <a:off x="2445296" y="41658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0" name="Flowchart: Magnetic Disk 49"/>
          <p:cNvSpPr/>
          <p:nvPr/>
        </p:nvSpPr>
        <p:spPr bwMode="auto">
          <a:xfrm>
            <a:off x="2597696" y="43182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1" name="Flowchart: Magnetic Disk 50"/>
          <p:cNvSpPr/>
          <p:nvPr/>
        </p:nvSpPr>
        <p:spPr bwMode="auto">
          <a:xfrm>
            <a:off x="2699792" y="4420344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2" name="Flowchart: Magnetic Disk 51"/>
          <p:cNvSpPr/>
          <p:nvPr/>
        </p:nvSpPr>
        <p:spPr bwMode="auto">
          <a:xfrm>
            <a:off x="2286000" y="29752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3" name="Flowchart: Magnetic Disk 52"/>
          <p:cNvSpPr/>
          <p:nvPr/>
        </p:nvSpPr>
        <p:spPr bwMode="auto">
          <a:xfrm>
            <a:off x="2438400" y="31276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4" name="Flowchart: Magnetic Disk 53"/>
          <p:cNvSpPr/>
          <p:nvPr/>
        </p:nvSpPr>
        <p:spPr bwMode="auto">
          <a:xfrm>
            <a:off x="2590800" y="32800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5" name="Flowchart: Magnetic Disk 54"/>
          <p:cNvSpPr/>
          <p:nvPr/>
        </p:nvSpPr>
        <p:spPr bwMode="auto">
          <a:xfrm>
            <a:off x="2743200" y="34324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6" name="Flowchart: Magnetic Disk 55"/>
          <p:cNvSpPr/>
          <p:nvPr/>
        </p:nvSpPr>
        <p:spPr bwMode="auto">
          <a:xfrm>
            <a:off x="2895600" y="35848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7" name="Flowchart: Magnetic Disk 56"/>
          <p:cNvSpPr/>
          <p:nvPr/>
        </p:nvSpPr>
        <p:spPr bwMode="auto">
          <a:xfrm>
            <a:off x="3048000" y="37372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8" name="Flowchart: Magnetic Disk 57"/>
          <p:cNvSpPr/>
          <p:nvPr/>
        </p:nvSpPr>
        <p:spPr bwMode="auto">
          <a:xfrm>
            <a:off x="3200400" y="38896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9" name="Flowchart: Magnetic Disk 58"/>
          <p:cNvSpPr/>
          <p:nvPr/>
        </p:nvSpPr>
        <p:spPr bwMode="auto">
          <a:xfrm>
            <a:off x="2771800" y="24208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0" name="Flowchart: Magnetic Disk 59"/>
          <p:cNvSpPr/>
          <p:nvPr/>
        </p:nvSpPr>
        <p:spPr bwMode="auto">
          <a:xfrm>
            <a:off x="2924200" y="25732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1" name="Flowchart: Magnetic Disk 60"/>
          <p:cNvSpPr/>
          <p:nvPr/>
        </p:nvSpPr>
        <p:spPr bwMode="auto">
          <a:xfrm>
            <a:off x="3076600" y="27256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2" name="Flowchart: Magnetic Disk 61"/>
          <p:cNvSpPr/>
          <p:nvPr/>
        </p:nvSpPr>
        <p:spPr bwMode="auto">
          <a:xfrm>
            <a:off x="3229000" y="28780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3" name="Flowchart: Magnetic Disk 62"/>
          <p:cNvSpPr/>
          <p:nvPr/>
        </p:nvSpPr>
        <p:spPr bwMode="auto">
          <a:xfrm>
            <a:off x="3381400" y="30304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4" name="Flowchart: Magnetic Disk 63"/>
          <p:cNvSpPr/>
          <p:nvPr/>
        </p:nvSpPr>
        <p:spPr bwMode="auto">
          <a:xfrm>
            <a:off x="3533800" y="31828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5" name="Flowchart: Magnetic Disk 64"/>
          <p:cNvSpPr/>
          <p:nvPr/>
        </p:nvSpPr>
        <p:spPr bwMode="auto">
          <a:xfrm>
            <a:off x="3686200" y="33352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6" name="Flowchart: Magnetic Disk 65"/>
          <p:cNvSpPr/>
          <p:nvPr/>
        </p:nvSpPr>
        <p:spPr bwMode="auto">
          <a:xfrm>
            <a:off x="3838600" y="34876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7" name="Flowchart: Magnetic Disk 66"/>
          <p:cNvSpPr/>
          <p:nvPr/>
        </p:nvSpPr>
        <p:spPr bwMode="auto">
          <a:xfrm>
            <a:off x="3991000" y="36400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8" name="Flowchart: Magnetic Disk 67"/>
          <p:cNvSpPr/>
          <p:nvPr/>
        </p:nvSpPr>
        <p:spPr bwMode="auto">
          <a:xfrm>
            <a:off x="3352800" y="40420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9" name="Flowchart: Magnetic Disk 68"/>
          <p:cNvSpPr/>
          <p:nvPr/>
        </p:nvSpPr>
        <p:spPr bwMode="auto">
          <a:xfrm>
            <a:off x="3505200" y="41944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0" name="Flowchart: Magnetic Disk 69"/>
          <p:cNvSpPr/>
          <p:nvPr/>
        </p:nvSpPr>
        <p:spPr bwMode="auto">
          <a:xfrm>
            <a:off x="3657600" y="434684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1" name="Flowchart: Magnetic Disk 70"/>
          <p:cNvSpPr/>
          <p:nvPr/>
        </p:nvSpPr>
        <p:spPr bwMode="auto">
          <a:xfrm>
            <a:off x="2852192" y="4572744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2" name="Flowchart: Magnetic Disk 71"/>
          <p:cNvSpPr/>
          <p:nvPr/>
        </p:nvSpPr>
        <p:spPr bwMode="auto">
          <a:xfrm>
            <a:off x="3004592" y="4725144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5" name="Flowchart: Magnetic Disk 74"/>
          <p:cNvSpPr/>
          <p:nvPr/>
        </p:nvSpPr>
        <p:spPr bwMode="auto">
          <a:xfrm>
            <a:off x="2394992" y="512216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9" name="Flowchart: Magnetic Disk 78"/>
          <p:cNvSpPr/>
          <p:nvPr/>
        </p:nvSpPr>
        <p:spPr bwMode="auto">
          <a:xfrm>
            <a:off x="4143400" y="3792488"/>
            <a:ext cx="576064" cy="64807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716016" y="2708920"/>
            <a:ext cx="3168352" cy="142821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2" name="Text Box 13"/>
          <p:cNvSpPr txBox="1">
            <a:spLocks noChangeArrowheads="1"/>
          </p:cNvSpPr>
          <p:nvPr/>
        </p:nvSpPr>
        <p:spPr bwMode="auto">
          <a:xfrm>
            <a:off x="3563888" y="3004210"/>
            <a:ext cx="554461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C00000"/>
              </a:buClr>
            </a:pP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Como podemos </a:t>
            </a:r>
          </a:p>
          <a:p>
            <a:pPr algn="ctr">
              <a:spcBef>
                <a:spcPts val="600"/>
              </a:spcBef>
              <a:buClr>
                <a:srgbClr val="C00000"/>
              </a:buClr>
            </a:pP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analisar os dados?</a:t>
            </a:r>
          </a:p>
        </p:txBody>
      </p:sp>
      <p:sp>
        <p:nvSpPr>
          <p:cNvPr id="73" name="Date Placeholder 7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</a:t>
            </a:fld>
            <a:endParaRPr lang="pt-PT" dirty="0"/>
          </a:p>
        </p:txBody>
      </p:sp>
      <p:sp>
        <p:nvSpPr>
          <p:cNvPr id="76" name="Footer Placeholder 7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b="6334"/>
          <a:stretch/>
        </p:blipFill>
        <p:spPr>
          <a:xfrm>
            <a:off x="1829526" y="2267449"/>
            <a:ext cx="6126850" cy="3825848"/>
          </a:xfrm>
          <a:prstGeom prst="rect">
            <a:avLst/>
          </a:prstGeom>
        </p:spPr>
      </p:pic>
      <p:cxnSp>
        <p:nvCxnSpPr>
          <p:cNvPr id="7" name="Conexão recta unidireccional 19"/>
          <p:cNvCxnSpPr/>
          <p:nvPr/>
        </p:nvCxnSpPr>
        <p:spPr bwMode="auto">
          <a:xfrm flipV="1">
            <a:off x="3491880" y="3575149"/>
            <a:ext cx="310268" cy="288032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1763688" y="5229200"/>
            <a:ext cx="864071" cy="5501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-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com Intervalos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457201" y="2761425"/>
            <a:ext cx="1145958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2- Adicionar o operador de </a:t>
            </a:r>
            <a:r>
              <a:rPr lang="pt-PT" sz="1500" dirty="0" err="1" smtClean="0">
                <a:solidFill>
                  <a:schemeClr val="tx1"/>
                </a:solidFill>
                <a:latin typeface="Humnst777 BT" pitchFamily="34" charset="0"/>
              </a:rPr>
              <a:t>cleansing</a:t>
            </a:r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1500" dirty="0" err="1" smtClean="0">
                <a:solidFill>
                  <a:schemeClr val="tx1"/>
                </a:solidFill>
                <a:latin typeface="Humnst777 BT" pitchFamily="34" charset="0"/>
              </a:rPr>
              <a:t>binning</a:t>
            </a:r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endParaRPr lang="pt-PT" sz="15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endParaRPr lang="pt-PT" sz="15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Discretize</a:t>
            </a:r>
            <a:r>
              <a:rPr lang="pt-PT" sz="15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by</a:t>
            </a:r>
            <a:r>
              <a:rPr lang="pt-PT" sz="15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size</a:t>
            </a:r>
            <a:endParaRPr lang="pt-PT" sz="15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cxnSp>
        <p:nvCxnSpPr>
          <p:cNvPr id="14" name="Conexão recta unidireccional 19"/>
          <p:cNvCxnSpPr/>
          <p:nvPr/>
        </p:nvCxnSpPr>
        <p:spPr bwMode="auto">
          <a:xfrm flipV="1">
            <a:off x="1079837" y="5504278"/>
            <a:ext cx="589160" cy="13340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6521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R -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com Intervalos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11560" y="1947604"/>
            <a:ext cx="820896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Ler 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ficheiro com os dados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data&lt;-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read.csv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(“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weather.numeric.csv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",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header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=T)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attach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(data)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Cortar o atributo em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intervalos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cut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(atributo,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Transformar as categorias observadas em números inteiros</a:t>
            </a:r>
          </a:p>
          <a:p>
            <a:pPr algn="just">
              <a:spcBef>
                <a:spcPts val="60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cut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(atributo, 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labels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=FALSE)</a:t>
            </a:r>
          </a:p>
          <a:p>
            <a:pPr algn="just">
              <a:spcBef>
                <a:spcPts val="60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Obter a distribuição de frequências das várias categorias.</a:t>
            </a:r>
          </a:p>
          <a:p>
            <a:pPr algn="just">
              <a:spcBef>
                <a:spcPts val="60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table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71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7914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3215298"/>
            <a:ext cx="820896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atributo Temperatura: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71, 69, 80, 83, 70, 65, 64, 72, 75, 68, 81, 85, 72,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75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Métodos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Não Supervisionados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pt-PT" sz="25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2500" u="sng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u="sng" dirty="0">
                <a:solidFill>
                  <a:schemeClr val="bg2"/>
                </a:solidFill>
                <a:latin typeface="Humnst777 BT" pitchFamily="34" charset="0"/>
              </a:rPr>
              <a:t> com </a:t>
            </a:r>
            <a:r>
              <a:rPr lang="pt-PT" sz="2500" u="sng" dirty="0" smtClean="0">
                <a:solidFill>
                  <a:schemeClr val="bg2"/>
                </a:solidFill>
                <a:latin typeface="Humnst777 BT" pitchFamily="34" charset="0"/>
              </a:rPr>
              <a:t>Intervalos com Frequências 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72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163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b="5163"/>
          <a:stretch/>
        </p:blipFill>
        <p:spPr>
          <a:xfrm>
            <a:off x="1668997" y="1988840"/>
            <a:ext cx="7061283" cy="4464496"/>
          </a:xfrm>
          <a:prstGeom prst="rect">
            <a:avLst/>
          </a:prstGeom>
        </p:spPr>
      </p:pic>
      <p:cxnSp>
        <p:nvCxnSpPr>
          <p:cNvPr id="7" name="Conexão recta unidireccional 19"/>
          <p:cNvCxnSpPr/>
          <p:nvPr/>
        </p:nvCxnSpPr>
        <p:spPr bwMode="auto">
          <a:xfrm flipV="1">
            <a:off x="3491880" y="3575149"/>
            <a:ext cx="310268" cy="288032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1763688" y="5229200"/>
            <a:ext cx="864071" cy="5501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3568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-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com Intervalos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457201" y="2761425"/>
            <a:ext cx="1145958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2- Adicionar o operador de </a:t>
            </a:r>
            <a:r>
              <a:rPr lang="pt-PT" sz="1500" dirty="0" err="1" smtClean="0">
                <a:solidFill>
                  <a:schemeClr val="tx1"/>
                </a:solidFill>
                <a:latin typeface="Humnst777 BT" pitchFamily="34" charset="0"/>
              </a:rPr>
              <a:t>cleansing</a:t>
            </a:r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1500" dirty="0" err="1" smtClean="0">
                <a:solidFill>
                  <a:schemeClr val="tx1"/>
                </a:solidFill>
                <a:latin typeface="Humnst777 BT" pitchFamily="34" charset="0"/>
              </a:rPr>
              <a:t>binning</a:t>
            </a:r>
            <a:r>
              <a:rPr lang="pt-PT" sz="15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endParaRPr lang="pt-PT" sz="15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Discretize</a:t>
            </a:r>
            <a:r>
              <a:rPr lang="pt-PT" sz="15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by</a:t>
            </a:r>
            <a:r>
              <a:rPr lang="pt-PT" sz="1500" b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500" b="1" dirty="0" err="1" smtClean="0">
                <a:solidFill>
                  <a:schemeClr val="tx1"/>
                </a:solidFill>
                <a:latin typeface="Humnst777 BT" pitchFamily="34" charset="0"/>
              </a:rPr>
              <a:t>frequency</a:t>
            </a:r>
            <a:endParaRPr lang="pt-PT" sz="15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cxnSp>
        <p:nvCxnSpPr>
          <p:cNvPr id="14" name="Conexão recta unidireccional 19"/>
          <p:cNvCxnSpPr/>
          <p:nvPr/>
        </p:nvCxnSpPr>
        <p:spPr bwMode="auto">
          <a:xfrm flipV="1">
            <a:off x="1079837" y="5504278"/>
            <a:ext cx="589160" cy="13340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6789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51178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No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R - Intervalos com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Frequências 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Iguais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11560" y="2204864"/>
            <a:ext cx="820896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Ler 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ficheiro com os dados 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dados&lt;-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read.csv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(“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ficheiro.csv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",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header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=T)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attach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(dados)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Determinar vector que possui os pontos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corte.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en-US" sz="2000" dirty="0" err="1" smtClean="0">
                <a:solidFill>
                  <a:schemeClr val="tx1"/>
                </a:solidFill>
                <a:latin typeface="Humnst777 BT" pitchFamily="34" charset="0"/>
              </a:rPr>
              <a:t>v_pc</a:t>
            </a: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 &lt;- </a:t>
            </a:r>
            <a:r>
              <a:rPr lang="en-US" sz="2000" dirty="0" err="1" smtClean="0">
                <a:solidFill>
                  <a:schemeClr val="tx1"/>
                </a:solidFill>
                <a:latin typeface="Humnst777 BT" pitchFamily="34" charset="0"/>
              </a:rPr>
              <a:t>quantile</a:t>
            </a: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  <a:latin typeface="Humnst777 BT" pitchFamily="34" charset="0"/>
              </a:rPr>
              <a:t>atributo</a:t>
            </a: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Humnst777 BT" pitchFamily="34" charset="0"/>
              </a:rPr>
              <a:t>seq</a:t>
            </a:r>
            <a:r>
              <a:rPr lang="en-US" sz="2000" dirty="0">
                <a:solidFill>
                  <a:schemeClr val="tx1"/>
                </a:solidFill>
                <a:latin typeface="Humnst777 BT" pitchFamily="34" charset="0"/>
              </a:rPr>
              <a:t>(from=0, to=1, </a:t>
            </a: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by=1/</a:t>
            </a:r>
            <a:r>
              <a:rPr lang="en-US" sz="20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en-US" sz="2000" dirty="0" smtClean="0">
                <a:solidFill>
                  <a:schemeClr val="tx1"/>
                </a:solidFill>
                <a:latin typeface="Humnst777 BT" pitchFamily="34" charset="0"/>
              </a:rPr>
              <a:t>), names=FALSE)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Cortar o atributo usando os pontos de corte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cut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(atributo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Humnst777 BT" pitchFamily="34" charset="0"/>
              </a:rPr>
              <a:t>v_pc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include.lowest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=TRUE)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Obter a distribuição de frequências das várias categorias.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table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5220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614278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No R – Dados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discretizados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2309678"/>
            <a:ext cx="8208962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Obter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um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novo conjunto de dados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dados_disc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atributos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discretizados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dados_disc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</a:t>
            </a:r>
          </a:p>
          <a:p>
            <a:pPr algn="just">
              <a:spcBef>
                <a:spcPts val="60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Substituir os valores originais dos atributos pelos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discretizados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dados_disc$atributo1&lt;-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atributo_disc1 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dados_disc$atributo2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atributo_disc2 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&gt;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dados_disc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75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147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2.1.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467544" y="141277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b="1" dirty="0" smtClean="0">
                <a:solidFill>
                  <a:schemeClr val="bg2"/>
                </a:solidFill>
                <a:latin typeface="Humnst777 BT" pitchFamily="34" charset="0"/>
              </a:rPr>
              <a:t> Supervisionado</a:t>
            </a:r>
            <a:endParaRPr lang="pt-PT" sz="25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51520" y="1922924"/>
            <a:ext cx="8712968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pt-PT" sz="2000" b="1" u="sng" dirty="0" err="1" smtClean="0">
                <a:solidFill>
                  <a:schemeClr val="tx1"/>
                </a:solidFill>
                <a:latin typeface="Humnst777 BT" pitchFamily="34" charset="0"/>
              </a:rPr>
              <a:t>Discretização</a:t>
            </a:r>
            <a:r>
              <a:rPr lang="pt-PT" sz="2000" b="1" u="sng" dirty="0" smtClean="0">
                <a:solidFill>
                  <a:schemeClr val="tx1"/>
                </a:solidFill>
                <a:latin typeface="Humnst777 BT" pitchFamily="34" charset="0"/>
              </a:rPr>
              <a:t> baseada na entropia do atributo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Utilizar o ganho de informação: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200"/>
              </a:spcBef>
              <a:spcAft>
                <a:spcPts val="18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ganho de informação mede o número de bits necessários para definir a classe.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uma variável aleatória cujo domínio é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Sendo                       as probabilidades de observar cada um dos valores,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entropia de </a:t>
            </a:r>
            <a:r>
              <a:rPr lang="pt-PT" sz="2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dada por: 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entropia mede a incerteza associada ao valor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86010789"/>
              </p:ext>
            </p:extLst>
          </p:nvPr>
        </p:nvGraphicFramePr>
        <p:xfrm>
          <a:off x="1695450" y="2822551"/>
          <a:ext cx="4645025" cy="371475"/>
        </p:xfrm>
        <a:graphic>
          <a:graphicData uri="http://schemas.openxmlformats.org/presentationml/2006/ole">
            <p:oleObj spid="_x0000_s190801" name="Equação" r:id="rId3" imgW="2869920" imgH="228600" progId="Equation.3">
              <p:embed/>
            </p:oleObj>
          </a:graphicData>
        </a:graphic>
      </p:graphicFrame>
      <p:graphicFrame>
        <p:nvGraphicFramePr>
          <p:cNvPr id="3" name="Objec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499292"/>
              </p:ext>
            </p:extLst>
          </p:nvPr>
        </p:nvGraphicFramePr>
        <p:xfrm>
          <a:off x="3508375" y="5218089"/>
          <a:ext cx="3079750" cy="401637"/>
        </p:xfrm>
        <a:graphic>
          <a:graphicData uri="http://schemas.openxmlformats.org/presentationml/2006/ole">
            <p:oleObj spid="_x0000_s190802" name="Equação" r:id="rId4" imgW="1803240" imgH="241200" progId="Equation.3">
              <p:embed/>
            </p:oleObj>
          </a:graphicData>
        </a:graphic>
      </p:graphicFrame>
      <p:graphicFrame>
        <p:nvGraphicFramePr>
          <p:cNvPr id="4" name="Objec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59761189"/>
              </p:ext>
            </p:extLst>
          </p:nvPr>
        </p:nvGraphicFramePr>
        <p:xfrm>
          <a:off x="6034360" y="4275355"/>
          <a:ext cx="1778000" cy="401637"/>
        </p:xfrm>
        <a:graphic>
          <a:graphicData uri="http://schemas.openxmlformats.org/presentationml/2006/ole">
            <p:oleObj spid="_x0000_s190803" name="Equação" r:id="rId5" imgW="1041120" imgH="241200" progId="Equation.3">
              <p:embed/>
            </p:oleObj>
          </a:graphicData>
        </a:graphic>
      </p:graphicFrame>
      <p:graphicFrame>
        <p:nvGraphicFramePr>
          <p:cNvPr id="5" name="Objec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7495405"/>
              </p:ext>
            </p:extLst>
          </p:nvPr>
        </p:nvGraphicFramePr>
        <p:xfrm>
          <a:off x="1091866" y="4737869"/>
          <a:ext cx="1582737" cy="401638"/>
        </p:xfrm>
        <a:graphic>
          <a:graphicData uri="http://schemas.openxmlformats.org/presentationml/2006/ole">
            <p:oleObj spid="_x0000_s190804" name="Equação" r:id="rId6" imgW="927000" imgH="241200" progId="Equation.3">
              <p:embed/>
            </p:oleObj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77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672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 smtClean="0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b="1" dirty="0" smtClean="0">
                <a:solidFill>
                  <a:schemeClr val="bg2"/>
                </a:solidFill>
                <a:latin typeface="Humnst777 BT" pitchFamily="34" charset="0"/>
              </a:rPr>
              <a:t>Supervisionado</a:t>
            </a:r>
            <a:endParaRPr lang="pt-PT" sz="25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10" y="2420888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Processo: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11560" y="2924944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–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Selecionar o atributo e a classe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1510" y="3409543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–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Obter os pontos de corte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611510" y="3892986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 – Calcular as frequências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11510" y="4397042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–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Calcular a informação para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todos os pontos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corte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11510" y="4901098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5 – Escolher o melhor ponto de corte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78</a:t>
            </a:fld>
            <a:endParaRPr lang="pt-PT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33343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2" grpId="0"/>
      <p:bldP spid="13" grpId="0"/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1916832"/>
            <a:ext cx="8208962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Calcular 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ganho de informação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um atributo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quantitativo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 ‘Temperatura’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1- Ordenar os valores por ordem crescente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2- Cada ponto médio entre duas observações 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consecutivas é um potencial ponto de corte.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3- Calcular o ganho de informação para cada 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potencial ponto de corte.</a:t>
            </a:r>
          </a:p>
          <a:p>
            <a:pPr algn="just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Possíveis pontos de corte: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1600" dirty="0">
                <a:solidFill>
                  <a:schemeClr val="tx1"/>
                </a:solidFill>
                <a:latin typeface="Humnst777 BT" pitchFamily="34" charset="0"/>
              </a:rPr>
              <a:t>64.5 </a:t>
            </a:r>
            <a:r>
              <a:rPr lang="pt-PT" sz="1600" dirty="0" smtClean="0">
                <a:solidFill>
                  <a:schemeClr val="tx1"/>
                </a:solidFill>
                <a:latin typeface="Humnst777 BT" pitchFamily="34" charset="0"/>
              </a:rPr>
              <a:t> 66.5  68.5  69.5  70.5  71.5  73.5  77.5  80.5  82.0  84.0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Considerar, por exemplo, o ponto de corte: 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Temperatura = 80.5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340768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Supervisionado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2248" y="2420888"/>
            <a:ext cx="2078184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79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94961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611188" y="2193245"/>
            <a:ext cx="83533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descoberta de padrões nos dados;</a:t>
            </a:r>
          </a:p>
          <a:p>
            <a:pPr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automático ou semiautomático (com recurso a computadores e algoritmos);</a:t>
            </a:r>
          </a:p>
          <a:p>
            <a:pPr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padrões encontrados devem fazer sentido;</a:t>
            </a:r>
          </a:p>
          <a:p>
            <a:pPr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Os dados estão sempre presentes e em grandes quantidades (grandes bases de dados)</a:t>
            </a:r>
          </a:p>
          <a:p>
            <a:pPr marL="0" lvl="1"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Dados: exemplos ou instâncias</a:t>
            </a: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O que é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?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08013" y="1953087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entropia da classe é: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340768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Supervisionado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63684277"/>
              </p:ext>
            </p:extLst>
          </p:nvPr>
        </p:nvGraphicFramePr>
        <p:xfrm>
          <a:off x="683568" y="2708920"/>
          <a:ext cx="5854700" cy="2921000"/>
        </p:xfrm>
        <a:graphic>
          <a:graphicData uri="http://schemas.openxmlformats.org/presentationml/2006/ole">
            <p:oleObj spid="_x0000_s214083" name="Equação" r:id="rId3" imgW="3429000" imgH="175260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80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5540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1982679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ponto de corte Temperatura = 80.5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340768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Supervisionado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97301309"/>
              </p:ext>
            </p:extLst>
          </p:nvPr>
        </p:nvGraphicFramePr>
        <p:xfrm>
          <a:off x="943371" y="2276872"/>
          <a:ext cx="7589069" cy="3978954"/>
        </p:xfrm>
        <a:graphic>
          <a:graphicData uri="http://schemas.openxmlformats.org/presentationml/2006/ole">
            <p:oleObj spid="_x0000_s213061" name="Equação" r:id="rId3" imgW="4686300" imgH="251460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037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132003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entropia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o atributo ‘Temperatura’:</a:t>
            </a: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490092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Método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</a:t>
            </a:r>
            <a:r>
              <a:rPr lang="pt-PT" sz="2500" dirty="0" err="1">
                <a:solidFill>
                  <a:schemeClr val="bg2"/>
                </a:solidFill>
                <a:latin typeface="Humnst777 BT" pitchFamily="34" charset="0"/>
              </a:rPr>
              <a:t>Discretização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Supervisionado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3594" y="4829090"/>
            <a:ext cx="8208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ganho de informação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atributo ‘Temperatura’:</a:t>
            </a:r>
          </a:p>
        </p:txBody>
      </p:sp>
      <p:graphicFrame>
        <p:nvGraphicFramePr>
          <p:cNvPr id="12" name="Objec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7437613"/>
              </p:ext>
            </p:extLst>
          </p:nvPr>
        </p:nvGraphicFramePr>
        <p:xfrm>
          <a:off x="683568" y="5395913"/>
          <a:ext cx="7621587" cy="336550"/>
        </p:xfrm>
        <a:graphic>
          <a:graphicData uri="http://schemas.openxmlformats.org/presentationml/2006/ole">
            <p:oleObj spid="_x0000_s212104" name="Equação" r:id="rId3" imgW="4737100" imgH="203200" progId="Equation.3">
              <p:embed/>
            </p:oleObj>
          </a:graphicData>
        </a:graphic>
      </p:graphicFrame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979202"/>
              </p:ext>
            </p:extLst>
          </p:nvPr>
        </p:nvGraphicFramePr>
        <p:xfrm>
          <a:off x="809476" y="2636912"/>
          <a:ext cx="5346700" cy="1909763"/>
        </p:xfrm>
        <a:graphic>
          <a:graphicData uri="http://schemas.openxmlformats.org/presentationml/2006/ole">
            <p:oleObj spid="_x0000_s212105" name="Equação" r:id="rId4" imgW="3302000" imgH="1206500" progId="Equation.3">
              <p:embed/>
            </p:oleObj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82</a:t>
            </a:fld>
            <a:endParaRPr lang="pt-PT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8959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463" name="Text Box 376"/>
          <p:cNvSpPr txBox="1">
            <a:spLocks noChangeArrowheads="1"/>
          </p:cNvSpPr>
          <p:nvPr/>
        </p:nvSpPr>
        <p:spPr bwMode="auto">
          <a:xfrm>
            <a:off x="467545" y="3140968"/>
            <a:ext cx="79208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pt-PT" sz="2000" b="1" dirty="0" smtClean="0">
                <a:solidFill>
                  <a:schemeClr val="tx1"/>
                </a:solidFill>
              </a:rPr>
              <a:t>»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Exercício 2.2.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Exercício</a:t>
            </a:r>
          </a:p>
        </p:txBody>
      </p:sp>
      <p:pic>
        <p:nvPicPr>
          <p:cNvPr id="8" name="Picture 10" descr="ordinateur-2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772816"/>
            <a:ext cx="1257341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83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080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556792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No R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10" y="1916832"/>
            <a:ext cx="8208962" cy="43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# Atributo a 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discretizar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&gt;atributo&lt;-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dados$atributo</a:t>
            </a:r>
            <a:endParaRPr lang="pt-PT" sz="19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# Capturar a variável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objectivo (assumindo que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é a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última)</a:t>
            </a: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&gt;classe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names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(dados)[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length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names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(dados))]</a:t>
            </a: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# Ou considerar diretamente a classe: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&gt;classe&lt;-”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atributo_alvo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#Eliminar os valores duplicados e ordenar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ppcl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sort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as.numeric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levels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as.factor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(atributo))))</a:t>
            </a:r>
          </a:p>
          <a:p>
            <a:pPr algn="just">
              <a:spcBef>
                <a:spcPts val="0"/>
              </a:spcBef>
            </a:pP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# Obter os possíveis pontos de 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corte (valor médio entre dois pontos consecutivos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numeric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(0)</a:t>
            </a: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&gt;for 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(i 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in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 1:(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length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ppcl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)-1)) 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[i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]&lt;-((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ppcl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[i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]+</a:t>
            </a:r>
            <a:r>
              <a:rPr lang="pt-PT" sz="1900" dirty="0" err="1">
                <a:solidFill>
                  <a:schemeClr val="tx1"/>
                </a:solidFill>
                <a:latin typeface="Humnst777 BT" pitchFamily="34" charset="0"/>
              </a:rPr>
              <a:t>ppcl</a:t>
            </a:r>
            <a:r>
              <a:rPr lang="pt-PT" sz="1900" dirty="0">
                <a:solidFill>
                  <a:schemeClr val="tx1"/>
                </a:solidFill>
                <a:latin typeface="Humnst777 BT" pitchFamily="34" charset="0"/>
              </a:rPr>
              <a:t>[i+1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])/2)</a:t>
            </a:r>
            <a:endParaRPr lang="pt-PT" sz="19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&gt;</a:t>
            </a:r>
            <a:r>
              <a:rPr lang="pt-PT" sz="1900" dirty="0" err="1" smtClean="0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1900" dirty="0" smtClean="0">
                <a:solidFill>
                  <a:schemeClr val="tx1"/>
                </a:solidFill>
                <a:latin typeface="Humnst777 BT" pitchFamily="34" charset="0"/>
              </a:rPr>
              <a:t>	               				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84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039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731580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No R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2204864"/>
            <a:ext cx="820896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Função auxiliar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calcular as frequências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function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freqs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{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output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0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for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(i in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freqs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 output &lt;- output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(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i/sum(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freqs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))*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log2(i/sum(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freqs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))</a:t>
            </a:r>
          </a:p>
          <a:p>
            <a:pPr lvl="2" algn="just">
              <a:spcBef>
                <a:spcPts val="0"/>
              </a:spcBef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is.nan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(output)) output&lt;-0</a:t>
            </a:r>
          </a:p>
          <a:p>
            <a:pPr lvl="2"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output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	         }</a:t>
            </a:r>
          </a:p>
          <a:p>
            <a:pPr algn="r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		        </a:t>
            </a:r>
          </a:p>
          <a:p>
            <a:pPr algn="r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85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7005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511786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No R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10" y="1917987"/>
            <a:ext cx="820896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Obter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ganho de informação 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cada possível ponto de corte</a:t>
            </a: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info.ppc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numeric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(0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for (i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1:length(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)) {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distr.antes_pc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 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table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get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(classe)[atributo&lt;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[i]] ) 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distr.depois_pc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table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get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(classe)[atributo&gt;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[i]] )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info1&lt;-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distr.antes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*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info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distr.antes_pc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info2&lt;-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distr.depois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*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info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distr.depois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_pc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info.ppc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[i] &lt;- (info1+info2) / 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length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(atributo))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          }	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Em que posição se encontra o melhor ponto de corte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ix.min.info&lt;-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which.min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info.ppc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Qual o melhor ponto de corte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pc.melhor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&lt;-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[ix.min.info] 			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86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7845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No R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10" y="1988840"/>
            <a:ext cx="8208962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#Publicar os resultados </a:t>
            </a:r>
          </a:p>
          <a:p>
            <a:pPr algn="just">
              <a:spcBef>
                <a:spcPts val="0"/>
              </a:spcBef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cat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("Pontos de corte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possiveis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:",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,'\n')</a:t>
            </a: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cat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("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de pontos de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corte:",round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(info.ppc,3),'\n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')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cat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("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Indice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de melhor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info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:", ix.min.info,'\n')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cat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("Melhor ponto de corte:",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pc.melhor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,'\n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')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# Obter o atributo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discretizado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pc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 c(min(atributo),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pc.melhor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(atributo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))</a:t>
            </a: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&lt;-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cut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atributo,pc,include.lowest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=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TRUE,labels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=FALSE)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# Substituir os valores originais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pelos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discretizados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dados_disc$Atributo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_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disc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&lt;- 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atributo_disc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 </a:t>
            </a:r>
          </a:p>
          <a:p>
            <a:pPr algn="just">
              <a:spcBef>
                <a:spcPts val="0"/>
              </a:spcBef>
            </a:pP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dados_disc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87</a:t>
            </a:fld>
            <a:endParaRPr lang="pt-P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5045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Quando os valores mínimo e máximo dos valores observados dos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numéricos variam muito ou se alguns atributos estão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escalas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diferentes, é realizada uma transformação dos dados para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evitar que um atributo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prevaleça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sobre outro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No entanto,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também podem existir situações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que, por ser importante para 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indução de um bom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modelo,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essa variação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deve ser mantida.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90892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500" b="1" dirty="0">
                <a:solidFill>
                  <a:srgbClr val="CC301F"/>
                </a:solidFill>
              </a:rPr>
              <a:t>»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Transformação </a:t>
            </a:r>
            <a:r>
              <a:rPr lang="pt-PT" sz="2500" dirty="0">
                <a:solidFill>
                  <a:schemeClr val="bg2"/>
                </a:solidFill>
                <a:latin typeface="Humnst777 BT" pitchFamily="34" charset="0"/>
              </a:rPr>
              <a:t>de Atributos </a:t>
            </a:r>
            <a:r>
              <a:rPr lang="pt-PT" sz="2500" dirty="0" smtClean="0">
                <a:solidFill>
                  <a:schemeClr val="bg2"/>
                </a:solidFill>
                <a:latin typeface="Humnst777 BT" pitchFamily="34" charset="0"/>
              </a:rPr>
              <a:t>Numéricos</a:t>
            </a:r>
            <a:endParaRPr lang="pt-PT" sz="25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Transformação</a:t>
            </a: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 de Dados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88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5199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3495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Alguns algoritmos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DM podem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ter dificuldades em lidar com um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elevado número 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objetos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Selecionar uma amostra que seja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representativa do conjunto de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original.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Podem ser gerados diferentes modelos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uma mesma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população com amostras diferentes se estas não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forem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representativas.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Amostragem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Amostragem de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89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2808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611188" y="1988840"/>
            <a:ext cx="83533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rgbClr val="C00000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metodologia DM </a:t>
            </a:r>
            <a:r>
              <a:rPr lang="pt-PT" sz="2000" dirty="0" smtClean="0">
                <a:solidFill>
                  <a:schemeClr val="tx1"/>
                </a:solidFill>
              </a:rPr>
              <a:t>é vista como um passo essencial no processo de descoberta de conhecimento a partir de dados (</a:t>
            </a:r>
            <a:r>
              <a:rPr lang="pt-PT" sz="2000" i="1" dirty="0" err="1" smtClean="0">
                <a:solidFill>
                  <a:schemeClr val="tx1"/>
                </a:solidFill>
              </a:rPr>
              <a:t>Knowledge</a:t>
            </a:r>
            <a:r>
              <a:rPr lang="pt-PT" sz="2000" i="1" dirty="0" smtClean="0">
                <a:solidFill>
                  <a:schemeClr val="tx1"/>
                </a:solidFill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</a:rPr>
              <a:t>Discovery</a:t>
            </a:r>
            <a:r>
              <a:rPr lang="pt-PT" sz="2000" i="1" dirty="0" smtClean="0">
                <a:solidFill>
                  <a:schemeClr val="tx1"/>
                </a:solidFill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</a:rPr>
              <a:t>from</a:t>
            </a:r>
            <a:r>
              <a:rPr lang="pt-PT" sz="2000" i="1" dirty="0" smtClean="0">
                <a:solidFill>
                  <a:schemeClr val="tx1"/>
                </a:solidFill>
              </a:rPr>
              <a:t> Data</a:t>
            </a:r>
            <a:r>
              <a:rPr lang="pt-PT" sz="2000" dirty="0" smtClean="0">
                <a:solidFill>
                  <a:schemeClr val="tx1"/>
                </a:solidFill>
              </a:rPr>
              <a:t> - KDD) (</a:t>
            </a:r>
            <a:r>
              <a:rPr lang="pt-PT" sz="2000" dirty="0" err="1" smtClean="0">
                <a:solidFill>
                  <a:schemeClr val="tx1"/>
                </a:solidFill>
              </a:rPr>
              <a:t>Han</a:t>
            </a:r>
            <a:r>
              <a:rPr lang="pt-PT" sz="2000" dirty="0" smtClean="0">
                <a:solidFill>
                  <a:schemeClr val="tx1"/>
                </a:solidFill>
              </a:rPr>
              <a:t> e </a:t>
            </a:r>
            <a:r>
              <a:rPr lang="pt-PT" sz="2000" dirty="0" err="1" smtClean="0">
                <a:solidFill>
                  <a:schemeClr val="tx1"/>
                </a:solidFill>
              </a:rPr>
              <a:t>Kamber</a:t>
            </a:r>
            <a:r>
              <a:rPr lang="pt-PT" sz="2000" dirty="0" smtClean="0">
                <a:solidFill>
                  <a:schemeClr val="tx1"/>
                </a:solidFill>
              </a:rPr>
              <a:t>, 2006). 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512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b="1" dirty="0">
                <a:solidFill>
                  <a:schemeClr val="tx1"/>
                </a:solidFill>
              </a:rPr>
              <a:t> </a:t>
            </a:r>
            <a:r>
              <a:rPr lang="pt-PT" sz="29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2900" i="1" dirty="0" err="1" smtClean="0">
                <a:solidFill>
                  <a:schemeClr val="bg2"/>
                </a:solidFill>
                <a:latin typeface="Humnst777 BT" pitchFamily="34" charset="0"/>
              </a:rPr>
              <a:t>Mining</a:t>
            </a:r>
            <a:endParaRPr lang="pt-PT" sz="29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1928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1804988" y="2924944"/>
            <a:ext cx="5436000" cy="3284060"/>
            <a:chOff x="1804988" y="2924944"/>
            <a:chExt cx="5436000" cy="3284060"/>
          </a:xfrm>
        </p:grpSpPr>
        <p:pic>
          <p:nvPicPr>
            <p:cNvPr id="1843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04988" y="2924944"/>
              <a:ext cx="5436000" cy="3284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 bwMode="auto">
            <a:xfrm>
              <a:off x="3923928" y="3429006"/>
              <a:ext cx="1080120" cy="432048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</p:grpSp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3"/>
          <p:cNvSpPr txBox="1">
            <a:spLocks noChangeArrowheads="1"/>
          </p:cNvSpPr>
          <p:nvPr/>
        </p:nvSpPr>
        <p:spPr bwMode="auto">
          <a:xfrm>
            <a:off x="611188" y="2204864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Permite que sejam considerados os atributos mais relevantes na criação do modelo.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Com a utilização do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Weka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esta tarefa é facilitada com utilização de alguns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algoritmos. Por exemplo: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InfoGainAttributeEval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: Avalia o valor de um atributo, medindo o ganho de informação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com respeito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à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classe.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Correlation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Feature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Selection</a:t>
            </a:r>
            <a:r>
              <a:rPr lang="pt-PT" sz="20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(CFS): é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uma técnica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seleção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um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subconjunto de atributos relevantes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 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construção robusta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modelos de aprendizagem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Um bom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subconjunto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atributos tem atributos pouco correlacionados entre si e muito correlacionados com o atributo alvo.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267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6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271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900" b="1" dirty="0">
                <a:solidFill>
                  <a:srgbClr val="CC301F"/>
                </a:solidFill>
              </a:rPr>
              <a:t>»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900" dirty="0" smtClean="0">
                <a:solidFill>
                  <a:schemeClr val="bg2"/>
                </a:solidFill>
                <a:latin typeface="Humnst777 BT" pitchFamily="34" charset="0"/>
              </a:rPr>
              <a:t>Seleção </a:t>
            </a:r>
            <a:r>
              <a:rPr lang="pt-PT" sz="2900" dirty="0">
                <a:solidFill>
                  <a:schemeClr val="bg2"/>
                </a:solidFill>
                <a:latin typeface="Humnst777 BT" pitchFamily="34" charset="0"/>
              </a:rPr>
              <a:t>de Atributos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Redução da Dimensão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90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422910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3"/>
          <p:cNvSpPr txBox="1">
            <a:spLocks noChangeArrowheads="1"/>
          </p:cNvSpPr>
          <p:nvPr/>
        </p:nvSpPr>
        <p:spPr bwMode="auto">
          <a:xfrm>
            <a:off x="611188" y="2507992"/>
            <a:ext cx="8137276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algn="just"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Modelos não supervisionados.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Modelos que trabalham sobre exemplos não rotulados.</a:t>
            </a:r>
          </a:p>
          <a:p>
            <a:pPr marL="180975" indent="-180975" algn="just"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Permitem descobrir associações nos dados e encontrar </a:t>
            </a:r>
            <a:r>
              <a:rPr lang="pt-BR" sz="2200" dirty="0" smtClean="0">
                <a:solidFill>
                  <a:schemeClr val="tx1"/>
                </a:solidFill>
                <a:latin typeface="Humnst777 BT" pitchFamily="34" charset="0"/>
              </a:rPr>
              <a:t>agrupamentos naturais nos dados.</a:t>
            </a:r>
          </a:p>
        </p:txBody>
      </p:sp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787912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91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560" y="2348880"/>
            <a:ext cx="835292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spcBef>
                <a:spcPts val="1200"/>
              </a:spcBef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Modelos supervisionados.</a:t>
            </a:r>
          </a:p>
          <a:p>
            <a:pPr marL="180975" indent="-180975">
              <a:spcBef>
                <a:spcPts val="1200"/>
              </a:spcBef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Modelos que trabalham sobre exemplos rotulados.</a:t>
            </a:r>
            <a:endParaRPr lang="pt-PT" sz="2200" b="1" dirty="0" smtClean="0">
              <a:solidFill>
                <a:schemeClr val="tx1"/>
              </a:solidFill>
              <a:latin typeface="Humnst777 BT"/>
            </a:endParaRPr>
          </a:p>
          <a:p>
            <a:pPr marL="180975" indent="-180975">
              <a:spcBef>
                <a:spcPts val="1200"/>
              </a:spcBef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Permitem classificar os dados e “prever” valores dos rótulos (classes) para novos exemplos.</a:t>
            </a:r>
          </a:p>
          <a:p>
            <a:pPr marL="180975" indent="-180975">
              <a:spcBef>
                <a:spcPts val="1200"/>
              </a:spcBef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Rótulos</a:t>
            </a:r>
            <a:r>
              <a:rPr lang="pt-PT" sz="22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qualitativos</a:t>
            </a: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: problema de classificação. 	</a:t>
            </a:r>
          </a:p>
          <a:p>
            <a:pPr marL="180975" indent="-180975">
              <a:spcBef>
                <a:spcPts val="1200"/>
              </a:spcBef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			Estimadores = </a:t>
            </a:r>
            <a:r>
              <a:rPr lang="pt-PT" sz="2200" u="sng" dirty="0" smtClean="0">
                <a:solidFill>
                  <a:schemeClr val="tx1"/>
                </a:solidFill>
                <a:latin typeface="Humnst777 BT" pitchFamily="34" charset="0"/>
              </a:rPr>
              <a:t>classificadores</a:t>
            </a:r>
          </a:p>
          <a:p>
            <a:pPr marL="180975" indent="-180975">
              <a:spcBef>
                <a:spcPts val="1200"/>
              </a:spcBef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Rótulos quantitativos</a:t>
            </a: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: problema de regressão.</a:t>
            </a:r>
          </a:p>
          <a:p>
            <a:pPr>
              <a:spcBef>
                <a:spcPts val="1200"/>
              </a:spcBef>
              <a:buClr>
                <a:srgbClr val="C00000"/>
              </a:buClr>
            </a:pPr>
            <a:r>
              <a:rPr lang="pt-PT" sz="2200" dirty="0" smtClean="0">
                <a:solidFill>
                  <a:schemeClr val="bg2"/>
                </a:solidFill>
                <a:latin typeface="Humnst777 BT" pitchFamily="34" charset="0"/>
              </a:rPr>
              <a:t>		Estimadores = </a:t>
            </a:r>
            <a:r>
              <a:rPr lang="pt-PT" sz="2200" u="sng" dirty="0" err="1" smtClean="0">
                <a:solidFill>
                  <a:schemeClr val="tx1"/>
                </a:solidFill>
                <a:latin typeface="Humnst777 BT" pitchFamily="34" charset="0"/>
              </a:rPr>
              <a:t>regressores</a:t>
            </a:r>
            <a:endParaRPr lang="pt-PT" sz="22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10691" y="1750743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92</a:t>
            </a:fld>
            <a:endParaRPr lang="pt-P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367" name="Text Box 376"/>
          <p:cNvSpPr txBox="1">
            <a:spLocks noChangeArrowheads="1"/>
          </p:cNvSpPr>
          <p:nvPr/>
        </p:nvSpPr>
        <p:spPr bwMode="auto">
          <a:xfrm>
            <a:off x="610691" y="14127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de 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826641" y="1881097"/>
            <a:ext cx="784981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180000"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Regras de Associação: </a:t>
            </a:r>
            <a:r>
              <a:rPr lang="pt-PT" sz="1800" dirty="0" smtClean="0">
                <a:solidFill>
                  <a:schemeClr val="bg1">
                    <a:lumMod val="50000"/>
                  </a:schemeClr>
                </a:solidFill>
                <a:latin typeface="Humnst777 BT" pitchFamily="34" charset="0"/>
              </a:rPr>
              <a:t>descobrir associações nos dados</a:t>
            </a:r>
          </a:p>
          <a:p>
            <a:pPr indent="-180000"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Agrupamento</a:t>
            </a: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Clustering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): </a:t>
            </a:r>
            <a:r>
              <a:rPr lang="pt-PT" sz="1800" dirty="0" smtClean="0">
                <a:solidFill>
                  <a:schemeClr val="bg1">
                    <a:lumMod val="50000"/>
                  </a:schemeClr>
                </a:solidFill>
                <a:latin typeface="Humnst777 BT" pitchFamily="34" charset="0"/>
              </a:rPr>
              <a:t>e</a:t>
            </a:r>
            <a:r>
              <a:rPr lang="pt-BR" sz="1800" dirty="0" smtClean="0">
                <a:solidFill>
                  <a:schemeClr val="bg1">
                    <a:lumMod val="50000"/>
                  </a:schemeClr>
                </a:solidFill>
                <a:latin typeface="Humnst777 BT" pitchFamily="34" charset="0"/>
              </a:rPr>
              <a:t>ncontrar agrupamentos naturais nos dados</a:t>
            </a:r>
          </a:p>
          <a:p>
            <a:pPr indent="-180000"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Outros (Análise Fatorial, etc.)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10691" y="292494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27212" y="3337535"/>
            <a:ext cx="7417196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Procura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 Árvores de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Decisão</a:t>
            </a:r>
            <a:endParaRPr lang="pt-PT" sz="1800" dirty="0">
              <a:solidFill>
                <a:schemeClr val="bg2"/>
              </a:solidFill>
              <a:latin typeface="Humnst777 BT" pitchFamily="34" charset="0"/>
            </a:endParaRP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 Árvores de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Regressão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Distâncias</a:t>
            </a: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- 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Nearest</a:t>
            </a:r>
            <a:r>
              <a:rPr lang="pt-PT" sz="18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Neighbour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k-</a:t>
            </a:r>
            <a:r>
              <a:rPr lang="pt-PT" sz="1800" i="1" dirty="0" err="1" smtClean="0">
                <a:solidFill>
                  <a:schemeClr val="tx1"/>
                </a:solidFill>
                <a:latin typeface="Humnst777 BT" pitchFamily="34" charset="0"/>
              </a:rPr>
              <a:t>NN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Probabilísticos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 Redes </a:t>
            </a:r>
            <a:r>
              <a:rPr lang="pt-PT" sz="1800" i="1" dirty="0" err="1">
                <a:solidFill>
                  <a:schemeClr val="tx1"/>
                </a:solidFill>
                <a:latin typeface="Humnst777 BT" pitchFamily="34" charset="0"/>
              </a:rPr>
              <a:t>Bayesianas</a:t>
            </a:r>
            <a:r>
              <a:rPr lang="pt-PT" sz="18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0"/>
              </a:spcBef>
              <a:buClr>
                <a:srgbClr val="C00000"/>
              </a:buClr>
              <a:buFont typeface="Wingdings" pitchFamily="2" charset="2"/>
              <a:buChar char="Ø"/>
              <a:defRPr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Otimização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 Redes Neuronais </a:t>
            </a:r>
          </a:p>
          <a:p>
            <a:pPr marL="812800">
              <a:spcBef>
                <a:spcPts val="0"/>
              </a:spcBef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i="1" dirty="0" err="1">
                <a:solidFill>
                  <a:schemeClr val="tx1"/>
                </a:solidFill>
                <a:latin typeface="Humnst777 BT" pitchFamily="34" charset="0"/>
              </a:rPr>
              <a:t>Support</a:t>
            </a:r>
            <a:r>
              <a:rPr lang="pt-PT" sz="18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i="1" dirty="0" err="1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18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i="1" dirty="0" err="1">
                <a:solidFill>
                  <a:schemeClr val="tx1"/>
                </a:solidFill>
                <a:latin typeface="Humnst777 BT" pitchFamily="34" charset="0"/>
              </a:rPr>
              <a:t>Machine</a:t>
            </a:r>
            <a:r>
              <a:rPr lang="pt-PT" sz="18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1800" i="1" dirty="0">
                <a:solidFill>
                  <a:schemeClr val="tx1"/>
                </a:solidFill>
                <a:latin typeface="Humnst777 BT" pitchFamily="34" charset="0"/>
              </a:rPr>
              <a:t>SVM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93</a:t>
            </a:fld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395536" y="2498120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Em diferentes problemas reais, diversos algoritmos de DM podem ser candidatos à resolução do mesmo. </a:t>
            </a:r>
          </a:p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Contudo, apenas um único algoritmo será escolhido.</a:t>
            </a:r>
          </a:p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A realização de experiências é necessária para demonstrar a sua eficiência. </a:t>
            </a:r>
          </a:p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A avaliação do algoritmo considera várias medidas relacionadas com o desempenho obtido nas previsões </a:t>
            </a:r>
            <a:r>
              <a:rPr lang="pt-BR" sz="1800" dirty="0" smtClean="0">
                <a:solidFill>
                  <a:schemeClr val="tx1"/>
                </a:solidFill>
                <a:latin typeface="Humnst777 BT" pitchFamily="34" charset="0"/>
              </a:rPr>
              <a:t>efetuadas.</a:t>
            </a:r>
            <a:endParaRPr lang="pt-PT" sz="1800" dirty="0" smtClean="0">
              <a:solidFill>
                <a:schemeClr val="bg2">
                  <a:lumMod val="75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1161182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395536" y="1890118"/>
            <a:ext cx="84249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Avaliação de Modelos Preditivos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94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1816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bldLvl="2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395536" y="2184534"/>
            <a:ext cx="806450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Que confiança podemos ter no modelo de decisão obtido a partir do registo histórico de decisões?</a:t>
            </a:r>
          </a:p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Podemos tentar responder a esta questão usando o modelo para tomar decisões e verificar que percentagem destas é acertada.</a:t>
            </a:r>
          </a:p>
          <a:p>
            <a:pPr marL="252000" indent="-252000" algn="just">
              <a:buFont typeface="Arial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Para isso vamos proceder do seguinte modo:</a:t>
            </a:r>
          </a:p>
          <a:p>
            <a:pPr marL="720000" indent="-3600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pt-BR" sz="19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A nossa amostra de decisões (para as quais sabemos a decisão correta) é dividida em duas partes: </a:t>
            </a:r>
          </a:p>
          <a:p>
            <a:pPr marL="1080000" lvl="2" indent="-324000"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sz="18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Uma para construir o modelo de decisão (</a:t>
            </a:r>
            <a:r>
              <a:rPr lang="pt-BR" sz="1800" b="1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conjunto de treino</a:t>
            </a:r>
            <a:r>
              <a:rPr lang="pt-BR" sz="18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).</a:t>
            </a:r>
          </a:p>
          <a:p>
            <a:pPr marL="1080000" lvl="2" indent="-324000" algn="just">
              <a:spcBef>
                <a:spcPts val="1200"/>
              </a:spcBef>
              <a:buFont typeface="Wingdings" pitchFamily="2" charset="2"/>
              <a:buChar char="ü"/>
            </a:pPr>
            <a:r>
              <a:rPr lang="pt-BR" sz="18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Outra para o testar o modelo, comparando as previsões do modelo com as decisões dos peritos (</a:t>
            </a:r>
            <a:r>
              <a:rPr lang="pt-BR" sz="1800" b="1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conjunto de teste</a:t>
            </a:r>
            <a:r>
              <a:rPr lang="pt-BR" sz="1800" dirty="0" smtClean="0">
                <a:solidFill>
                  <a:schemeClr val="bg2">
                    <a:lumMod val="75000"/>
                  </a:schemeClr>
                </a:solidFill>
                <a:latin typeface="Humnst777 BT" pitchFamily="34" charset="0"/>
              </a:rPr>
              <a:t>).</a:t>
            </a:r>
            <a:endParaRPr lang="pt-PT" sz="1800" dirty="0" smtClean="0">
              <a:solidFill>
                <a:schemeClr val="bg2">
                  <a:lumMod val="75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395536" y="1628800"/>
            <a:ext cx="84249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Aferir a qualidade do modelo – </a:t>
            </a:r>
            <a:r>
              <a:rPr lang="pt-PT" sz="2600" b="1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95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1816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 bldLvl="2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276872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/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São utilizados processos que combinam </a:t>
            </a:r>
            <a:r>
              <a:rPr lang="pt-BR" sz="2000" u="sng" dirty="0" smtClean="0">
                <a:solidFill>
                  <a:schemeClr val="tx1"/>
                </a:solidFill>
                <a:latin typeface="Humnst777 BT" pitchFamily="34" charset="0"/>
              </a:rPr>
              <a:t>amostragem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BR" sz="2000" u="sng" dirty="0" smtClean="0">
                <a:solidFill>
                  <a:schemeClr val="tx1"/>
                </a:solidFill>
                <a:latin typeface="Humnst777 BT" pitchFamily="34" charset="0"/>
              </a:rPr>
              <a:t>métricas</a:t>
            </a: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  <a:latin typeface="Humnst777 BT" pitchFamily="34" charset="0"/>
              </a:rPr>
              <a:t>Amostragem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Holdout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Validação cruzada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Bootstrap</a:t>
            </a:r>
          </a:p>
          <a:p>
            <a:pPr marL="1371600" lvl="2" indent="-457200" algn="just"/>
            <a:endParaRPr lang="pt-BR" sz="20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tx1"/>
                </a:solidFill>
                <a:latin typeface="Humnst777 BT" pitchFamily="34" charset="0"/>
              </a:rPr>
              <a:t>Métricas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Métricas para classificação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1600" dirty="0" smtClean="0">
                <a:solidFill>
                  <a:schemeClr val="tx1"/>
                </a:solidFill>
                <a:latin typeface="Humnst777 BT" pitchFamily="34" charset="0"/>
              </a:rPr>
              <a:t>Métricas para regressão</a:t>
            </a: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Aferir a qualidade do modelo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96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9092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276872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Seleção do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conjunto de treino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do </a:t>
            </a:r>
            <a:r>
              <a:rPr lang="pt-PT" sz="2000" u="sng" dirty="0" smtClean="0">
                <a:solidFill>
                  <a:schemeClr val="tx1"/>
                </a:solidFill>
                <a:latin typeface="Humnst777 BT" pitchFamily="34" charset="0"/>
              </a:rPr>
              <a:t>conjunto de teste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através de um dos seguintes métodos:</a:t>
            </a:r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Holdout 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Amostragem Aleatória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Validação cruzada</a:t>
            </a:r>
          </a:p>
          <a:p>
            <a:pPr marL="1371600" lvl="2" indent="-45720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Bootstrap</a:t>
            </a:r>
          </a:p>
          <a:p>
            <a:pPr lvl="1" algn="just"/>
            <a:endParaRPr lang="pt-BR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600" b="1" dirty="0">
                <a:solidFill>
                  <a:srgbClr val="CC301F"/>
                </a:solidFill>
              </a:rPr>
              <a:t>»</a:t>
            </a:r>
            <a:r>
              <a:rPr lang="pt-PT" sz="26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Amostragem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97</a:t>
            </a:fld>
            <a:endParaRPr lang="pt-P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272224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bldLvl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err="1" smtClean="0">
                <a:solidFill>
                  <a:schemeClr val="bg2"/>
                </a:solidFill>
                <a:latin typeface="Humnst777 BT" pitchFamily="34" charset="0"/>
              </a:rPr>
              <a:t>Holdout</a:t>
            </a:r>
            <a:endParaRPr lang="pt-PT" sz="26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(adequado e suficiente para amostras muito grandes)</a:t>
            </a:r>
            <a:endParaRPr lang="pt-PT" sz="1800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spcBef>
                <a:spcPct val="0"/>
              </a:spcBef>
            </a:pP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899592" y="2538076"/>
            <a:ext cx="7249270" cy="3483212"/>
            <a:chOff x="1187624" y="2771524"/>
            <a:chExt cx="7249270" cy="3483212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238424" y="3161049"/>
              <a:ext cx="71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dados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729305" y="2851571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2" name="AutoShape 10"/>
            <p:cNvCxnSpPr>
              <a:cxnSpLocks noChangeShapeType="1"/>
              <a:stCxn id="11" idx="3"/>
              <a:endCxn id="14" idx="0"/>
            </p:cNvCxnSpPr>
            <p:nvPr/>
          </p:nvCxnSpPr>
          <p:spPr bwMode="auto">
            <a:xfrm flipH="1">
              <a:off x="5586430" y="3035721"/>
              <a:ext cx="185738" cy="176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1"/>
            <p:cNvCxnSpPr>
              <a:cxnSpLocks noChangeShapeType="1"/>
              <a:stCxn id="11" idx="5"/>
              <a:endCxn id="17" idx="0"/>
            </p:cNvCxnSpPr>
            <p:nvPr/>
          </p:nvCxnSpPr>
          <p:spPr bwMode="auto">
            <a:xfrm>
              <a:off x="5973780" y="3035721"/>
              <a:ext cx="188913" cy="176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441968" y="3211934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5" name="AutoShape 13"/>
            <p:cNvCxnSpPr>
              <a:cxnSpLocks noChangeShapeType="1"/>
              <a:stCxn id="14" idx="3"/>
              <a:endCxn id="23" idx="0"/>
            </p:cNvCxnSpPr>
            <p:nvPr/>
          </p:nvCxnSpPr>
          <p:spPr bwMode="auto">
            <a:xfrm flipH="1">
              <a:off x="5370530" y="3396084"/>
              <a:ext cx="11430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14"/>
            <p:cNvCxnSpPr>
              <a:cxnSpLocks noChangeShapeType="1"/>
              <a:stCxn id="14" idx="5"/>
              <a:endCxn id="24" idx="0"/>
            </p:cNvCxnSpPr>
            <p:nvPr/>
          </p:nvCxnSpPr>
          <p:spPr bwMode="auto">
            <a:xfrm>
              <a:off x="5686443" y="3396084"/>
              <a:ext cx="44450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018230" y="3211934"/>
              <a:ext cx="287338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18" name="AutoShape 16"/>
            <p:cNvCxnSpPr>
              <a:cxnSpLocks noChangeShapeType="1"/>
              <a:stCxn id="17" idx="3"/>
              <a:endCxn id="20" idx="0"/>
            </p:cNvCxnSpPr>
            <p:nvPr/>
          </p:nvCxnSpPr>
          <p:spPr bwMode="auto">
            <a:xfrm flipH="1">
              <a:off x="6018230" y="3396084"/>
              <a:ext cx="42863" cy="1762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7"/>
            <p:cNvCxnSpPr>
              <a:cxnSpLocks noChangeShapeType="1"/>
              <a:stCxn id="17" idx="5"/>
              <a:endCxn id="27" idx="0"/>
            </p:cNvCxnSpPr>
            <p:nvPr/>
          </p:nvCxnSpPr>
          <p:spPr bwMode="auto">
            <a:xfrm>
              <a:off x="6262705" y="3396084"/>
              <a:ext cx="187325" cy="2476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5873768" y="3572296"/>
              <a:ext cx="287337" cy="2159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cxnSp>
          <p:nvCxnSpPr>
            <p:cNvPr id="21" name="AutoShape 19"/>
            <p:cNvCxnSpPr>
              <a:cxnSpLocks noChangeShapeType="1"/>
              <a:stCxn id="20" idx="3"/>
              <a:endCxn id="25" idx="0"/>
            </p:cNvCxnSpPr>
            <p:nvPr/>
          </p:nvCxnSpPr>
          <p:spPr bwMode="auto">
            <a:xfrm flipH="1">
              <a:off x="5802330" y="3756446"/>
              <a:ext cx="114300" cy="174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20"/>
            <p:cNvCxnSpPr>
              <a:cxnSpLocks noChangeShapeType="1"/>
              <a:stCxn id="20" idx="5"/>
              <a:endCxn id="26" idx="0"/>
            </p:cNvCxnSpPr>
            <p:nvPr/>
          </p:nvCxnSpPr>
          <p:spPr bwMode="auto">
            <a:xfrm>
              <a:off x="6118243" y="3756446"/>
              <a:ext cx="115887" cy="174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5297505" y="3572296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5657868" y="3572296"/>
              <a:ext cx="144462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729305" y="393107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6161105" y="3931071"/>
              <a:ext cx="144463" cy="144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6377005" y="3643734"/>
              <a:ext cx="144463" cy="1444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6234303" y="2852936"/>
              <a:ext cx="22025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Treinamento do modelo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2882291" y="2771524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treino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2843808" y="4709318"/>
              <a:ext cx="6014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teste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2123728" y="3716757"/>
              <a:ext cx="648221" cy="648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123728" y="4509120"/>
              <a:ext cx="792088" cy="720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3635897" y="3573016"/>
              <a:ext cx="1440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5292081" y="5085185"/>
              <a:ext cx="2088232" cy="1169551"/>
            </a:xfrm>
            <a:prstGeom prst="rect">
              <a:avLst/>
            </a:prstGeom>
            <a:noFill/>
            <a:ln w="9525">
              <a:solidFill>
                <a:srgbClr val="7030A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avaliação </a:t>
              </a:r>
              <a:b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</a:br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do </a:t>
              </a:r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modelo por comparação dos resultados de teste e treino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635896" y="5517232"/>
              <a:ext cx="1368152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6084168" y="4221088"/>
              <a:ext cx="6119" cy="720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lowchart: Magnetic Disk 42"/>
            <p:cNvSpPr/>
            <p:nvPr/>
          </p:nvSpPr>
          <p:spPr bwMode="auto">
            <a:xfrm>
              <a:off x="1187624" y="3499658"/>
              <a:ext cx="936104" cy="2017574"/>
            </a:xfrm>
            <a:prstGeom prst="flowChartMagneticDisk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pic>
          <p:nvPicPr>
            <p:cNvPr id="13721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3131563"/>
              <a:ext cx="648072" cy="1377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6292" y="4997350"/>
              <a:ext cx="515588" cy="1095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Text Box 26"/>
            <p:cNvSpPr txBox="1">
              <a:spLocks noChangeArrowheads="1"/>
            </p:cNvSpPr>
            <p:nvPr/>
          </p:nvSpPr>
          <p:spPr bwMode="auto">
            <a:xfrm>
              <a:off x="2195736" y="3481263"/>
              <a:ext cx="433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2/3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>
              <a:off x="2195736" y="4941168"/>
              <a:ext cx="43313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1/3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98</a:t>
            </a:fld>
            <a:endParaRPr lang="pt-PT" dirty="0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806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 bwMode="auto">
          <a:xfrm>
            <a:off x="3779912" y="2636912"/>
            <a:ext cx="1224000" cy="306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435" name="Text Box 34"/>
          <p:cNvSpPr txBox="1">
            <a:spLocks noChangeArrowheads="1"/>
          </p:cNvSpPr>
          <p:nvPr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7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628775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600" dirty="0" smtClean="0">
                <a:solidFill>
                  <a:schemeClr val="bg2"/>
                </a:solidFill>
                <a:latin typeface="Humnst777 BT" pitchFamily="34" charset="0"/>
              </a:rPr>
              <a:t>Amostragem Aleatória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899592" y="2348880"/>
            <a:ext cx="3897908" cy="2736304"/>
            <a:chOff x="1187624" y="2780928"/>
            <a:chExt cx="3897908" cy="2736304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238424" y="3161049"/>
              <a:ext cx="7104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dados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2123728" y="3716757"/>
              <a:ext cx="648221" cy="648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123728" y="4437112"/>
              <a:ext cx="6480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Flowchart: Magnetic Disk 42"/>
            <p:cNvSpPr/>
            <p:nvPr/>
          </p:nvSpPr>
          <p:spPr bwMode="auto">
            <a:xfrm>
              <a:off x="1187624" y="3499658"/>
              <a:ext cx="936104" cy="2017574"/>
            </a:xfrm>
            <a:prstGeom prst="flowChartMagneticDisk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pic>
          <p:nvPicPr>
            <p:cNvPr id="13721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3808" y="3429000"/>
              <a:ext cx="792088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Text Box 26"/>
            <p:cNvSpPr txBox="1">
              <a:spLocks noChangeArrowheads="1"/>
            </p:cNvSpPr>
            <p:nvPr/>
          </p:nvSpPr>
          <p:spPr bwMode="auto">
            <a:xfrm>
              <a:off x="2699792" y="2780929"/>
              <a:ext cx="1152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Treino: 2/3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>
              <a:off x="4139952" y="2780928"/>
              <a:ext cx="9455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Teste:1/3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2771800" y="3625279"/>
              <a:ext cx="93610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PT" sz="1400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Treino 1</a:t>
              </a:r>
              <a:endPara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Métodos de Avaliação</a:t>
            </a:r>
          </a:p>
        </p:txBody>
      </p:sp>
      <p:pic>
        <p:nvPicPr>
          <p:cNvPr id="4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996952"/>
            <a:ext cx="7920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3923928" y="3193231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Teste 1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3645024"/>
            <a:ext cx="7920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3923928" y="3841303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Teste 2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4725144"/>
            <a:ext cx="7920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 Box 29"/>
          <p:cNvSpPr txBox="1">
            <a:spLocks noChangeArrowheads="1"/>
          </p:cNvSpPr>
          <p:nvPr/>
        </p:nvSpPr>
        <p:spPr bwMode="auto">
          <a:xfrm>
            <a:off x="3923928" y="4921423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Teste k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645024"/>
            <a:ext cx="7920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2483768" y="3841303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Treino 2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725144"/>
            <a:ext cx="7920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 Box 29"/>
          <p:cNvSpPr txBox="1">
            <a:spLocks noChangeArrowheads="1"/>
          </p:cNvSpPr>
          <p:nvPr/>
        </p:nvSpPr>
        <p:spPr bwMode="auto">
          <a:xfrm>
            <a:off x="2483768" y="4921423"/>
            <a:ext cx="93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Treino k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Line 32"/>
          <p:cNvSpPr>
            <a:spLocks noChangeShapeType="1"/>
          </p:cNvSpPr>
          <p:nvPr/>
        </p:nvSpPr>
        <p:spPr bwMode="auto">
          <a:xfrm>
            <a:off x="1835696" y="4221088"/>
            <a:ext cx="648072" cy="6480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2843808" y="4221088"/>
            <a:ext cx="2160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pt-PT" sz="1000" b="1" dirty="0" smtClean="0">
                <a:solidFill>
                  <a:schemeClr val="tx1"/>
                </a:solidFill>
              </a:rPr>
              <a:t>.</a:t>
            </a:r>
            <a:endParaRPr lang="pt-PT" sz="1000" b="1" dirty="0">
              <a:solidFill>
                <a:schemeClr val="tx1"/>
              </a:solidFill>
            </a:endParaRPr>
          </a:p>
        </p:txBody>
      </p:sp>
      <p:sp>
        <p:nvSpPr>
          <p:cNvPr id="58" name="Line 32"/>
          <p:cNvSpPr>
            <a:spLocks noChangeShapeType="1"/>
          </p:cNvSpPr>
          <p:nvPr/>
        </p:nvSpPr>
        <p:spPr bwMode="auto">
          <a:xfrm flipV="1">
            <a:off x="5148064" y="4005064"/>
            <a:ext cx="6480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9" name="Text Box 35"/>
          <p:cNvSpPr txBox="1">
            <a:spLocks noChangeArrowheads="1"/>
          </p:cNvSpPr>
          <p:nvPr/>
        </p:nvSpPr>
        <p:spPr bwMode="auto">
          <a:xfrm>
            <a:off x="5868144" y="3645024"/>
            <a:ext cx="2642094" cy="95410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avaliação </a:t>
            </a:r>
            <a:br>
              <a: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pt-PT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 </a:t>
            </a:r>
            <a:r>
              <a:rPr lang="pt-PT" sz="1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modelo através de medidas de média e desvio padrão</a:t>
            </a:r>
            <a:endParaRPr lang="pt-PT" sz="1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Julho 2017</a:t>
            </a:r>
            <a:endParaRPr lang="pt-PT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FF5275-93EC-4341-8111-C3BF623B65F0}" type="slidenum">
              <a:rPr lang="pt-PT" smtClean="0"/>
              <a:pPr>
                <a:defRPr/>
              </a:pPr>
              <a:t>99</a:t>
            </a:fld>
            <a:endParaRPr lang="pt-PT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PT" smtClean="0"/>
              <a:t>Introdução ao Data Mining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2806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41037</TotalTime>
  <Words>17112</Words>
  <Application>Microsoft Office PowerPoint</Application>
  <PresentationFormat>On-screen Show (4:3)</PresentationFormat>
  <Paragraphs>4022</Paragraphs>
  <Slides>268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268</vt:i4>
      </vt:variant>
    </vt:vector>
  </HeadingPairs>
  <TitlesOfParts>
    <vt:vector size="272" baseType="lpstr">
      <vt:lpstr>Default Design</vt:lpstr>
      <vt:lpstr>Image</vt:lpstr>
      <vt:lpstr>Equação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Principais Menus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</vt:vector>
  </TitlesOfParts>
  <Company>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Joao Sollari Lopes</cp:lastModifiedBy>
  <cp:revision>2638</cp:revision>
  <dcterms:created xsi:type="dcterms:W3CDTF">2004-01-14T16:14:16Z</dcterms:created>
  <dcterms:modified xsi:type="dcterms:W3CDTF">2017-09-27T14:09:05Z</dcterms:modified>
</cp:coreProperties>
</file>